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722" r:id="rId3"/>
  </p:sldMasterIdLst>
  <p:notesMasterIdLst>
    <p:notesMasterId r:id="rId29"/>
  </p:notesMasterIdLst>
  <p:handoutMasterIdLst>
    <p:handoutMasterId r:id="rId30"/>
  </p:handoutMasterIdLst>
  <p:sldIdLst>
    <p:sldId id="459" r:id="rId4"/>
    <p:sldId id="520" r:id="rId5"/>
    <p:sldId id="521" r:id="rId6"/>
    <p:sldId id="522" r:id="rId7"/>
    <p:sldId id="516" r:id="rId8"/>
    <p:sldId id="528" r:id="rId9"/>
    <p:sldId id="529" r:id="rId10"/>
    <p:sldId id="530" r:id="rId11"/>
    <p:sldId id="532" r:id="rId12"/>
    <p:sldId id="533" r:id="rId13"/>
    <p:sldId id="534" r:id="rId14"/>
    <p:sldId id="535" r:id="rId15"/>
    <p:sldId id="536" r:id="rId16"/>
    <p:sldId id="538" r:id="rId17"/>
    <p:sldId id="517" r:id="rId18"/>
    <p:sldId id="489" r:id="rId19"/>
    <p:sldId id="490" r:id="rId20"/>
    <p:sldId id="496" r:id="rId21"/>
    <p:sldId id="502" r:id="rId22"/>
    <p:sldId id="539" r:id="rId23"/>
    <p:sldId id="503" r:id="rId24"/>
    <p:sldId id="504" r:id="rId25"/>
    <p:sldId id="505" r:id="rId26"/>
    <p:sldId id="506" r:id="rId27"/>
    <p:sldId id="475" r:id="rId28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24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41" autoAdjust="0"/>
    <p:restoredTop sz="99037" autoAdjust="0"/>
  </p:normalViewPr>
  <p:slideViewPr>
    <p:cSldViewPr>
      <p:cViewPr>
        <p:scale>
          <a:sx n="90" d="100"/>
          <a:sy n="90" d="100"/>
        </p:scale>
        <p:origin x="-1320" y="-61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6821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1098" y="0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75ADC9-A409-4084-BF25-A2393AC57D85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242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1098" y="9428242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CD0017-57FB-4910-AC11-B054C9554A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320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E8EAF-2402-47BF-A2F2-9060CF1E684E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A28C25-E196-4EB3-97E0-D3528C1773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209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 txBox="1">
            <a:spLocks noGrp="1" noChangeArrowheads="1"/>
          </p:cNvSpPr>
          <p:nvPr/>
        </p:nvSpPr>
        <p:spPr bwMode="auto">
          <a:xfrm>
            <a:off x="3851230" y="9427624"/>
            <a:ext cx="2944869" cy="4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19" tIns="45759" rIns="91519" bIns="45759" anchor="b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41BCA10-A7A4-4163-B094-1F4C48BA7439}" type="slidenum">
              <a:rPr lang="ru-RU" sz="1200">
                <a:cs typeface="Arial" charset="0"/>
              </a:rPr>
              <a:pPr algn="r" eaLnBrk="1" hangingPunct="1"/>
              <a:t>16</a:t>
            </a:fld>
            <a:endParaRPr lang="ru-RU" sz="1200" dirty="0">
              <a:cs typeface="Arial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580289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 txBox="1">
            <a:spLocks noGrp="1" noChangeArrowheads="1"/>
          </p:cNvSpPr>
          <p:nvPr/>
        </p:nvSpPr>
        <p:spPr bwMode="auto">
          <a:xfrm>
            <a:off x="3851230" y="9427624"/>
            <a:ext cx="2944869" cy="4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19" tIns="45759" rIns="91519" bIns="45759" anchor="b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41BCA10-A7A4-4163-B094-1F4C48BA7439}" type="slidenum">
              <a:rPr lang="ru-RU" sz="1200">
                <a:cs typeface="Arial" charset="0"/>
              </a:rPr>
              <a:pPr algn="r" eaLnBrk="1" hangingPunct="1"/>
              <a:t>17</a:t>
            </a:fld>
            <a:endParaRPr lang="ru-RU" sz="1200" dirty="0">
              <a:cs typeface="Arial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773092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 txBox="1">
            <a:spLocks noGrp="1" noChangeArrowheads="1"/>
          </p:cNvSpPr>
          <p:nvPr/>
        </p:nvSpPr>
        <p:spPr bwMode="auto">
          <a:xfrm>
            <a:off x="3851230" y="9427624"/>
            <a:ext cx="2944869" cy="4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19" tIns="45759" rIns="91519" bIns="45759" anchor="b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41BCA10-A7A4-4163-B094-1F4C48BA7439}" type="slidenum">
              <a:rPr lang="ru-RU" sz="1200">
                <a:cs typeface="Arial" charset="0"/>
              </a:rPr>
              <a:pPr algn="r" eaLnBrk="1" hangingPunct="1"/>
              <a:t>18</a:t>
            </a:fld>
            <a:endParaRPr lang="ru-RU" sz="1200" dirty="0">
              <a:cs typeface="Arial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773092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 txBox="1">
            <a:spLocks noGrp="1" noChangeArrowheads="1"/>
          </p:cNvSpPr>
          <p:nvPr/>
        </p:nvSpPr>
        <p:spPr bwMode="auto">
          <a:xfrm>
            <a:off x="3851230" y="9427624"/>
            <a:ext cx="2944869" cy="4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19" tIns="45759" rIns="91519" bIns="45759" anchor="b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41BCA10-A7A4-4163-B094-1F4C48BA7439}" type="slidenum">
              <a:rPr lang="ru-RU" sz="1200">
                <a:cs typeface="Arial" charset="0"/>
              </a:rPr>
              <a:pPr algn="r" eaLnBrk="1" hangingPunct="1"/>
              <a:t>19</a:t>
            </a:fld>
            <a:endParaRPr lang="ru-RU" sz="1200" dirty="0">
              <a:cs typeface="Arial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773092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3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12" y="2914658"/>
            <a:ext cx="6400801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E882-4E1C-4FA8-86D7-AA3C8E038A9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2265D-97B0-4E11-BB5D-9B375BF7B4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135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E882-4E1C-4FA8-86D7-AA3C8E038A9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2265D-97B0-4E11-BB5D-9B375BF7B4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65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15" y="205980"/>
            <a:ext cx="2057401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8" y="205980"/>
            <a:ext cx="6019799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E882-4E1C-4FA8-86D7-AA3C8E038A9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2265D-97B0-4E11-BB5D-9B375BF7B4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089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3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12" y="2914658"/>
            <a:ext cx="6400801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E882-4E1C-4FA8-86D7-AA3C8E038A9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2265D-97B0-4E11-BB5D-9B375BF7B4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56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E882-4E1C-4FA8-86D7-AA3C8E038A9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2265D-97B0-4E11-BB5D-9B375BF7B4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0198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2" y="3305186"/>
            <a:ext cx="7772400" cy="102155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2180038"/>
            <a:ext cx="7772400" cy="1125140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143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E882-4E1C-4FA8-86D7-AA3C8E038A9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2265D-97B0-4E11-BB5D-9B375BF7B4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211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1" y="1200151"/>
            <a:ext cx="4038599" cy="3394472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2" y="1200151"/>
            <a:ext cx="4038599" cy="3394472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E882-4E1C-4FA8-86D7-AA3C8E038A9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2265D-97B0-4E11-BB5D-9B375BF7B4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6898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100" b="1"/>
            </a:lvl2pPr>
            <a:lvl3pPr marL="914397" indent="0">
              <a:buNone/>
              <a:defRPr sz="1700" b="1"/>
            </a:lvl3pPr>
            <a:lvl4pPr marL="1371597" indent="0">
              <a:buNone/>
              <a:defRPr sz="1600" b="1"/>
            </a:lvl4pPr>
            <a:lvl5pPr marL="1828797" indent="0">
              <a:buNone/>
              <a:defRPr sz="1600" b="1"/>
            </a:lvl5pPr>
            <a:lvl6pPr marL="2285996" indent="0">
              <a:buNone/>
              <a:defRPr sz="1600" b="1"/>
            </a:lvl6pPr>
            <a:lvl7pPr marL="2743194" indent="0">
              <a:buNone/>
              <a:defRPr sz="1600" b="1"/>
            </a:lvl7pPr>
            <a:lvl8pPr marL="3200394" indent="0">
              <a:buNone/>
              <a:defRPr sz="1600" b="1"/>
            </a:lvl8pPr>
            <a:lvl9pPr marL="365759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3" y="1631157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100" b="1"/>
            </a:lvl2pPr>
            <a:lvl3pPr marL="914397" indent="0">
              <a:buNone/>
              <a:defRPr sz="1700" b="1"/>
            </a:lvl3pPr>
            <a:lvl4pPr marL="1371597" indent="0">
              <a:buNone/>
              <a:defRPr sz="1600" b="1"/>
            </a:lvl4pPr>
            <a:lvl5pPr marL="1828797" indent="0">
              <a:buNone/>
              <a:defRPr sz="1600" b="1"/>
            </a:lvl5pPr>
            <a:lvl6pPr marL="2285996" indent="0">
              <a:buNone/>
              <a:defRPr sz="1600" b="1"/>
            </a:lvl6pPr>
            <a:lvl7pPr marL="2743194" indent="0">
              <a:buNone/>
              <a:defRPr sz="1600" b="1"/>
            </a:lvl7pPr>
            <a:lvl8pPr marL="3200394" indent="0">
              <a:buNone/>
              <a:defRPr sz="1600" b="1"/>
            </a:lvl8pPr>
            <a:lvl9pPr marL="365759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7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E882-4E1C-4FA8-86D7-AA3C8E038A9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2265D-97B0-4E11-BB5D-9B375BF7B4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7145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E882-4E1C-4FA8-86D7-AA3C8E038A9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2265D-97B0-4E11-BB5D-9B375BF7B4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5525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E882-4E1C-4FA8-86D7-AA3C8E038A9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2265D-97B0-4E11-BB5D-9B375BF7B4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0860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8" y="204787"/>
            <a:ext cx="3008313" cy="8715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4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8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300"/>
            </a:lvl2pPr>
            <a:lvl3pPr marL="914397" indent="0">
              <a:buNone/>
              <a:defRPr sz="1000"/>
            </a:lvl3pPr>
            <a:lvl4pPr marL="1371597" indent="0">
              <a:buNone/>
              <a:defRPr sz="1000"/>
            </a:lvl4pPr>
            <a:lvl5pPr marL="1828797" indent="0">
              <a:buNone/>
              <a:defRPr sz="1000"/>
            </a:lvl5pPr>
            <a:lvl6pPr marL="2285996" indent="0">
              <a:buNone/>
              <a:defRPr sz="1000"/>
            </a:lvl6pPr>
            <a:lvl7pPr marL="2743194" indent="0">
              <a:buNone/>
              <a:defRPr sz="1000"/>
            </a:lvl7pPr>
            <a:lvl8pPr marL="3200394" indent="0">
              <a:buNone/>
              <a:defRPr sz="1000"/>
            </a:lvl8pPr>
            <a:lvl9pPr marL="3657592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E882-4E1C-4FA8-86D7-AA3C8E038A9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2265D-97B0-4E11-BB5D-9B375BF7B4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389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E882-4E1C-4FA8-86D7-AA3C8E038A9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2265D-97B0-4E11-BB5D-9B375BF7B4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8468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3600451"/>
            <a:ext cx="5486400" cy="425054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459582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900"/>
            </a:lvl2pPr>
            <a:lvl3pPr marL="914397" indent="0">
              <a:buNone/>
              <a:defRPr sz="2400"/>
            </a:lvl3pPr>
            <a:lvl4pPr marL="1371597" indent="0">
              <a:buNone/>
              <a:defRPr sz="2100"/>
            </a:lvl4pPr>
            <a:lvl5pPr marL="1828797" indent="0">
              <a:buNone/>
              <a:defRPr sz="2100"/>
            </a:lvl5pPr>
            <a:lvl6pPr marL="2285996" indent="0">
              <a:buNone/>
              <a:defRPr sz="2100"/>
            </a:lvl6pPr>
            <a:lvl7pPr marL="2743194" indent="0">
              <a:buNone/>
              <a:defRPr sz="2100"/>
            </a:lvl7pPr>
            <a:lvl8pPr marL="3200394" indent="0">
              <a:buNone/>
              <a:defRPr sz="2100"/>
            </a:lvl8pPr>
            <a:lvl9pPr marL="3657592" indent="0">
              <a:buNone/>
              <a:defRPr sz="21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4025505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300"/>
            </a:lvl2pPr>
            <a:lvl3pPr marL="914397" indent="0">
              <a:buNone/>
              <a:defRPr sz="1000"/>
            </a:lvl3pPr>
            <a:lvl4pPr marL="1371597" indent="0">
              <a:buNone/>
              <a:defRPr sz="1000"/>
            </a:lvl4pPr>
            <a:lvl5pPr marL="1828797" indent="0">
              <a:buNone/>
              <a:defRPr sz="1000"/>
            </a:lvl5pPr>
            <a:lvl6pPr marL="2285996" indent="0">
              <a:buNone/>
              <a:defRPr sz="1000"/>
            </a:lvl6pPr>
            <a:lvl7pPr marL="2743194" indent="0">
              <a:buNone/>
              <a:defRPr sz="1000"/>
            </a:lvl7pPr>
            <a:lvl8pPr marL="3200394" indent="0">
              <a:buNone/>
              <a:defRPr sz="1000"/>
            </a:lvl8pPr>
            <a:lvl9pPr marL="3657592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E882-4E1C-4FA8-86D7-AA3C8E038A9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2265D-97B0-4E11-BB5D-9B375BF7B4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0086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E882-4E1C-4FA8-86D7-AA3C8E038A9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2265D-97B0-4E11-BB5D-9B375BF7B4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5505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15" y="205980"/>
            <a:ext cx="2057401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8" y="205980"/>
            <a:ext cx="6019799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E882-4E1C-4FA8-86D7-AA3C8E038A9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2265D-97B0-4E11-BB5D-9B375BF7B4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9764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98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27.01.2016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0CB1-8A1B-4CAB-B415-0D44295713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063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27.01.2016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0CB1-8A1B-4CAB-B415-0D44295713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3675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2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1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16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27.01.2016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0CB1-8A1B-4CAB-B415-0D44295713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2597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27.01.2016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0CB1-8A1B-4CAB-B415-0D44295713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3846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2" indent="0">
              <a:buNone/>
              <a:defRPr sz="2000" b="1"/>
            </a:lvl2pPr>
            <a:lvl3pPr marL="914063" indent="0">
              <a:buNone/>
              <a:defRPr sz="1800" b="1"/>
            </a:lvl3pPr>
            <a:lvl4pPr marL="1371090" indent="0">
              <a:buNone/>
              <a:defRPr sz="1600" b="1"/>
            </a:lvl4pPr>
            <a:lvl5pPr marL="1828124" indent="0">
              <a:buNone/>
              <a:defRPr sz="1600" b="1"/>
            </a:lvl5pPr>
            <a:lvl6pPr marL="2285145" indent="0">
              <a:buNone/>
              <a:defRPr sz="1600" b="1"/>
            </a:lvl6pPr>
            <a:lvl7pPr marL="2742167" indent="0">
              <a:buNone/>
              <a:defRPr sz="1600" b="1"/>
            </a:lvl7pPr>
            <a:lvl8pPr marL="3199200" indent="0">
              <a:buNone/>
              <a:defRPr sz="1600" b="1"/>
            </a:lvl8pPr>
            <a:lvl9pPr marL="365622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64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2" indent="0">
              <a:buNone/>
              <a:defRPr sz="2000" b="1"/>
            </a:lvl2pPr>
            <a:lvl3pPr marL="914063" indent="0">
              <a:buNone/>
              <a:defRPr sz="1800" b="1"/>
            </a:lvl3pPr>
            <a:lvl4pPr marL="1371090" indent="0">
              <a:buNone/>
              <a:defRPr sz="1600" b="1"/>
            </a:lvl4pPr>
            <a:lvl5pPr marL="1828124" indent="0">
              <a:buNone/>
              <a:defRPr sz="1600" b="1"/>
            </a:lvl5pPr>
            <a:lvl6pPr marL="2285145" indent="0">
              <a:buNone/>
              <a:defRPr sz="1600" b="1"/>
            </a:lvl6pPr>
            <a:lvl7pPr marL="2742167" indent="0">
              <a:buNone/>
              <a:defRPr sz="1600" b="1"/>
            </a:lvl7pPr>
            <a:lvl8pPr marL="3199200" indent="0">
              <a:buNone/>
              <a:defRPr sz="1600" b="1"/>
            </a:lvl8pPr>
            <a:lvl9pPr marL="365622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64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27.01.2016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0CB1-8A1B-4CAB-B415-0D44295713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1522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27.01.2016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0CB1-8A1B-4CAB-B415-0D44295713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5193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27.01.2016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0CB1-8A1B-4CAB-B415-0D44295713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329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2" y="3305186"/>
            <a:ext cx="7772400" cy="102155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2180038"/>
            <a:ext cx="7772400" cy="1125140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143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E882-4E1C-4FA8-86D7-AA3C8E038A9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2265D-97B0-4E11-BB5D-9B375BF7B4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8784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8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805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8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22" indent="0">
              <a:buNone/>
              <a:defRPr sz="1200"/>
            </a:lvl2pPr>
            <a:lvl3pPr marL="914063" indent="0">
              <a:buNone/>
              <a:defRPr sz="1000"/>
            </a:lvl3pPr>
            <a:lvl4pPr marL="1371090" indent="0">
              <a:buNone/>
              <a:defRPr sz="900"/>
            </a:lvl4pPr>
            <a:lvl5pPr marL="1828124" indent="0">
              <a:buNone/>
              <a:defRPr sz="900"/>
            </a:lvl5pPr>
            <a:lvl6pPr marL="2285145" indent="0">
              <a:buNone/>
              <a:defRPr sz="900"/>
            </a:lvl6pPr>
            <a:lvl7pPr marL="2742167" indent="0">
              <a:buNone/>
              <a:defRPr sz="900"/>
            </a:lvl7pPr>
            <a:lvl8pPr marL="3199200" indent="0">
              <a:buNone/>
              <a:defRPr sz="900"/>
            </a:lvl8pPr>
            <a:lvl9pPr marL="365622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27.01.2016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0CB1-8A1B-4CAB-B415-0D44295713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5636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022" indent="0">
              <a:buNone/>
              <a:defRPr sz="2800"/>
            </a:lvl2pPr>
            <a:lvl3pPr marL="914063" indent="0">
              <a:buNone/>
              <a:defRPr sz="2400"/>
            </a:lvl3pPr>
            <a:lvl4pPr marL="1371090" indent="0">
              <a:buNone/>
              <a:defRPr sz="2000"/>
            </a:lvl4pPr>
            <a:lvl5pPr marL="1828124" indent="0">
              <a:buNone/>
              <a:defRPr sz="2000"/>
            </a:lvl5pPr>
            <a:lvl6pPr marL="2285145" indent="0">
              <a:buNone/>
              <a:defRPr sz="2000"/>
            </a:lvl6pPr>
            <a:lvl7pPr marL="2742167" indent="0">
              <a:buNone/>
              <a:defRPr sz="2000"/>
            </a:lvl7pPr>
            <a:lvl8pPr marL="3199200" indent="0">
              <a:buNone/>
              <a:defRPr sz="2000"/>
            </a:lvl8pPr>
            <a:lvl9pPr marL="3656228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82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22" indent="0">
              <a:buNone/>
              <a:defRPr sz="1200"/>
            </a:lvl2pPr>
            <a:lvl3pPr marL="914063" indent="0">
              <a:buNone/>
              <a:defRPr sz="1000"/>
            </a:lvl3pPr>
            <a:lvl4pPr marL="1371090" indent="0">
              <a:buNone/>
              <a:defRPr sz="900"/>
            </a:lvl4pPr>
            <a:lvl5pPr marL="1828124" indent="0">
              <a:buNone/>
              <a:defRPr sz="900"/>
            </a:lvl5pPr>
            <a:lvl6pPr marL="2285145" indent="0">
              <a:buNone/>
              <a:defRPr sz="900"/>
            </a:lvl6pPr>
            <a:lvl7pPr marL="2742167" indent="0">
              <a:buNone/>
              <a:defRPr sz="900"/>
            </a:lvl7pPr>
            <a:lvl8pPr marL="3199200" indent="0">
              <a:buNone/>
              <a:defRPr sz="900"/>
            </a:lvl8pPr>
            <a:lvl9pPr marL="365622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27.01.2016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0CB1-8A1B-4CAB-B415-0D44295713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2299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27.01.2016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0CB1-8A1B-4CAB-B415-0D44295713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4808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27.01.2016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0CB1-8A1B-4CAB-B415-0D44295713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93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1" y="1200151"/>
            <a:ext cx="4038599" cy="3394472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2" y="1200151"/>
            <a:ext cx="4038599" cy="3394472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E882-4E1C-4FA8-86D7-AA3C8E038A9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2265D-97B0-4E11-BB5D-9B375BF7B4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779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100" b="1"/>
            </a:lvl2pPr>
            <a:lvl3pPr marL="914397" indent="0">
              <a:buNone/>
              <a:defRPr sz="1700" b="1"/>
            </a:lvl3pPr>
            <a:lvl4pPr marL="1371597" indent="0">
              <a:buNone/>
              <a:defRPr sz="1600" b="1"/>
            </a:lvl4pPr>
            <a:lvl5pPr marL="1828797" indent="0">
              <a:buNone/>
              <a:defRPr sz="1600" b="1"/>
            </a:lvl5pPr>
            <a:lvl6pPr marL="2285996" indent="0">
              <a:buNone/>
              <a:defRPr sz="1600" b="1"/>
            </a:lvl6pPr>
            <a:lvl7pPr marL="2743194" indent="0">
              <a:buNone/>
              <a:defRPr sz="1600" b="1"/>
            </a:lvl7pPr>
            <a:lvl8pPr marL="3200394" indent="0">
              <a:buNone/>
              <a:defRPr sz="1600" b="1"/>
            </a:lvl8pPr>
            <a:lvl9pPr marL="365759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3" y="1631157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100" b="1"/>
            </a:lvl2pPr>
            <a:lvl3pPr marL="914397" indent="0">
              <a:buNone/>
              <a:defRPr sz="1700" b="1"/>
            </a:lvl3pPr>
            <a:lvl4pPr marL="1371597" indent="0">
              <a:buNone/>
              <a:defRPr sz="1600" b="1"/>
            </a:lvl4pPr>
            <a:lvl5pPr marL="1828797" indent="0">
              <a:buNone/>
              <a:defRPr sz="1600" b="1"/>
            </a:lvl5pPr>
            <a:lvl6pPr marL="2285996" indent="0">
              <a:buNone/>
              <a:defRPr sz="1600" b="1"/>
            </a:lvl6pPr>
            <a:lvl7pPr marL="2743194" indent="0">
              <a:buNone/>
              <a:defRPr sz="1600" b="1"/>
            </a:lvl7pPr>
            <a:lvl8pPr marL="3200394" indent="0">
              <a:buNone/>
              <a:defRPr sz="1600" b="1"/>
            </a:lvl8pPr>
            <a:lvl9pPr marL="365759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7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E882-4E1C-4FA8-86D7-AA3C8E038A9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2265D-97B0-4E11-BB5D-9B375BF7B4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12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E882-4E1C-4FA8-86D7-AA3C8E038A9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2265D-97B0-4E11-BB5D-9B375BF7B4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915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E882-4E1C-4FA8-86D7-AA3C8E038A9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2265D-97B0-4E11-BB5D-9B375BF7B4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823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8" y="204787"/>
            <a:ext cx="3008313" cy="8715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4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8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300"/>
            </a:lvl2pPr>
            <a:lvl3pPr marL="914397" indent="0">
              <a:buNone/>
              <a:defRPr sz="1000"/>
            </a:lvl3pPr>
            <a:lvl4pPr marL="1371597" indent="0">
              <a:buNone/>
              <a:defRPr sz="1000"/>
            </a:lvl4pPr>
            <a:lvl5pPr marL="1828797" indent="0">
              <a:buNone/>
              <a:defRPr sz="1000"/>
            </a:lvl5pPr>
            <a:lvl6pPr marL="2285996" indent="0">
              <a:buNone/>
              <a:defRPr sz="1000"/>
            </a:lvl6pPr>
            <a:lvl7pPr marL="2743194" indent="0">
              <a:buNone/>
              <a:defRPr sz="1000"/>
            </a:lvl7pPr>
            <a:lvl8pPr marL="3200394" indent="0">
              <a:buNone/>
              <a:defRPr sz="1000"/>
            </a:lvl8pPr>
            <a:lvl9pPr marL="3657592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E882-4E1C-4FA8-86D7-AA3C8E038A9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2265D-97B0-4E11-BB5D-9B375BF7B4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688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3600451"/>
            <a:ext cx="5486400" cy="425054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459582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900"/>
            </a:lvl2pPr>
            <a:lvl3pPr marL="914397" indent="0">
              <a:buNone/>
              <a:defRPr sz="2400"/>
            </a:lvl3pPr>
            <a:lvl4pPr marL="1371597" indent="0">
              <a:buNone/>
              <a:defRPr sz="2100"/>
            </a:lvl4pPr>
            <a:lvl5pPr marL="1828797" indent="0">
              <a:buNone/>
              <a:defRPr sz="2100"/>
            </a:lvl5pPr>
            <a:lvl6pPr marL="2285996" indent="0">
              <a:buNone/>
              <a:defRPr sz="2100"/>
            </a:lvl6pPr>
            <a:lvl7pPr marL="2743194" indent="0">
              <a:buNone/>
              <a:defRPr sz="2100"/>
            </a:lvl7pPr>
            <a:lvl8pPr marL="3200394" indent="0">
              <a:buNone/>
              <a:defRPr sz="2100"/>
            </a:lvl8pPr>
            <a:lvl9pPr marL="3657592" indent="0">
              <a:buNone/>
              <a:defRPr sz="21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4025505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300"/>
            </a:lvl2pPr>
            <a:lvl3pPr marL="914397" indent="0">
              <a:buNone/>
              <a:defRPr sz="1000"/>
            </a:lvl3pPr>
            <a:lvl4pPr marL="1371597" indent="0">
              <a:buNone/>
              <a:defRPr sz="1000"/>
            </a:lvl4pPr>
            <a:lvl5pPr marL="1828797" indent="0">
              <a:buNone/>
              <a:defRPr sz="1000"/>
            </a:lvl5pPr>
            <a:lvl6pPr marL="2285996" indent="0">
              <a:buNone/>
              <a:defRPr sz="1000"/>
            </a:lvl6pPr>
            <a:lvl7pPr marL="2743194" indent="0">
              <a:buNone/>
              <a:defRPr sz="1000"/>
            </a:lvl7pPr>
            <a:lvl8pPr marL="3200394" indent="0">
              <a:buNone/>
              <a:defRPr sz="1000"/>
            </a:lvl8pPr>
            <a:lvl9pPr marL="3657592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E882-4E1C-4FA8-86D7-AA3C8E038A9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2265D-97B0-4E11-BB5D-9B375BF7B4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895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87"/>
            <a:ext cx="8229600" cy="857251"/>
          </a:xfrm>
          <a:prstGeom prst="rect">
            <a:avLst/>
          </a:prstGeom>
        </p:spPr>
        <p:txBody>
          <a:bodyPr vert="horz" lIns="91440" tIns="45721" rIns="91440" bIns="45721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1" rIns="91440" bIns="4572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97"/>
            <a:fld id="{17CBE882-4E1C-4FA8-86D7-AA3C8E038A9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97"/>
              <a:t>01.12.2016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4"/>
            <a:ext cx="2895600" cy="273844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97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97"/>
            <a:fld id="{4EC2265D-97B0-4E11-BB5D-9B375BF7B4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97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308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39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39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1" algn="l" defTabSz="914397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97" indent="-228600" algn="l" defTabSz="91439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97" indent="-228600" algn="l" defTabSz="914397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96" indent="-228600" algn="l" defTabSz="914397" rtl="0" eaLnBrk="1" latinLnBrk="0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94" indent="-228600" algn="l" defTabSz="91439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94" indent="-228600" algn="l" defTabSz="91439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93" indent="-228600" algn="l" defTabSz="91439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91" indent="-228600" algn="l" defTabSz="91439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9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39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7" algn="l" defTabSz="91439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7" algn="l" defTabSz="91439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7" algn="l" defTabSz="91439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96" algn="l" defTabSz="91439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94" algn="l" defTabSz="91439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94" algn="l" defTabSz="91439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92" algn="l" defTabSz="91439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87"/>
            <a:ext cx="8229600" cy="857251"/>
          </a:xfrm>
          <a:prstGeom prst="rect">
            <a:avLst/>
          </a:prstGeom>
        </p:spPr>
        <p:txBody>
          <a:bodyPr vert="horz" lIns="91440" tIns="45721" rIns="91440" bIns="45721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1" rIns="91440" bIns="4572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97"/>
            <a:fld id="{17CBE882-4E1C-4FA8-86D7-AA3C8E038A9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97"/>
              <a:t>01.12.2016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4"/>
            <a:ext cx="2895600" cy="273844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97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97"/>
            <a:fld id="{4EC2265D-97B0-4E11-BB5D-9B375BF7B4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97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519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39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39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1" algn="l" defTabSz="914397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97" indent="-228600" algn="l" defTabSz="91439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97" indent="-228600" algn="l" defTabSz="914397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96" indent="-228600" algn="l" defTabSz="914397" rtl="0" eaLnBrk="1" latinLnBrk="0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94" indent="-228600" algn="l" defTabSz="91439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94" indent="-228600" algn="l" defTabSz="91439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93" indent="-228600" algn="l" defTabSz="91439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91" indent="-228600" algn="l" defTabSz="91439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9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39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7" algn="l" defTabSz="91439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7" algn="l" defTabSz="91439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7" algn="l" defTabSz="91439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96" algn="l" defTabSz="91439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94" algn="l" defTabSz="91439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94" algn="l" defTabSz="91439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92" algn="l" defTabSz="91439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10" tIns="45705" rIns="91410" bIns="4570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10" tIns="45705" rIns="91410" bIns="4570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10" tIns="45705" rIns="91410" bIns="4570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63"/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27.01.2016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10" tIns="45705" rIns="91410" bIns="4570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63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10" tIns="45705" rIns="91410" bIns="4570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63"/>
            <a:fld id="{905E0CB1-8A1B-4CAB-B415-0D44295713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063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665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hdr="0" ftr="0" dt="0"/>
  <p:txStyles>
    <p:titleStyle>
      <a:lvl1pPr algn="ctr" defTabSz="91406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67" indent="-342767" algn="l" defTabSz="914063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79" indent="-285645" algn="l" defTabSz="91406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73" indent="-228510" algn="l" defTabSz="9140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00" indent="-228510" algn="l" defTabSz="914063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34" indent="-228510" algn="l" defTabSz="914063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55" indent="-228510" algn="l" defTabSz="9140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90" indent="-228510" algn="l" defTabSz="9140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18" indent="-228510" algn="l" defTabSz="9140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45" indent="-228510" algn="l" defTabSz="9140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2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3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90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24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45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67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00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28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pn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546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339" y="5"/>
            <a:ext cx="9175751" cy="52371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142848" y="1824413"/>
            <a:ext cx="8786874" cy="3231624"/>
          </a:xfrm>
          <a:prstGeom prst="rect">
            <a:avLst/>
          </a:prstGeom>
        </p:spPr>
        <p:txBody>
          <a:bodyPr wrap="square" lIns="91409" tIns="45705" rIns="91409" bIns="45705">
            <a:spAutoFit/>
          </a:bodyPr>
          <a:lstStyle/>
          <a:p>
            <a:pPr algn="ctr" defTabSz="914397">
              <a:defRPr/>
            </a:pP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Некоторые итоги оценочных процедур в рамках РСОКО (1 четверть)</a:t>
            </a:r>
          </a:p>
          <a:p>
            <a:pPr algn="ctr" defTabSz="914397">
              <a:defRPr/>
            </a:pPr>
            <a:r>
              <a:rPr lang="ru-RU" sz="2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			</a:t>
            </a:r>
          </a:p>
          <a:p>
            <a:pPr algn="ctr" defTabSz="914397">
              <a:defRPr/>
            </a:pPr>
            <a:r>
              <a:rPr lang="ru-RU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	</a:t>
            </a:r>
            <a:r>
              <a:rPr lang="ru-RU" sz="2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		</a:t>
            </a:r>
            <a:r>
              <a:rPr lang="ru-RU" sz="2800" b="1" kern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Т.Т.Федорова</a:t>
            </a:r>
            <a:r>
              <a:rPr lang="ru-RU" sz="2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, начальник управления общего образования</a:t>
            </a:r>
            <a:endParaRPr lang="ru-RU" sz="28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algn="ctr" defTabSz="914397">
              <a:defRPr/>
            </a:pPr>
            <a:endParaRPr lang="ru-RU" sz="4000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644014" y="3579864"/>
            <a:ext cx="4702175" cy="1512094"/>
          </a:xfrm>
          <a:prstGeom prst="rect">
            <a:avLst/>
          </a:prstGeom>
          <a:ln>
            <a:noFill/>
          </a:ln>
          <a:effectLst/>
        </p:spPr>
        <p:txBody>
          <a:bodyPr lIns="91409" tIns="45705" rIns="91409" bIns="45705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defRPr/>
            </a:pPr>
            <a:r>
              <a:rPr lang="ru-RU" sz="2100" b="1" dirty="0" smtClean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100" b="1" i="1" dirty="0">
              <a:solidFill>
                <a:srgbClr val="1F497D"/>
              </a:solidFill>
            </a:endParaRPr>
          </a:p>
        </p:txBody>
      </p:sp>
      <p:pic>
        <p:nvPicPr>
          <p:cNvPr id="148486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9" t="-25317" r="3548" b="-12151"/>
          <a:stretch>
            <a:fillRect/>
          </a:stretch>
        </p:blipFill>
        <p:spPr bwMode="auto">
          <a:xfrm>
            <a:off x="-136524" y="286942"/>
            <a:ext cx="9388475" cy="610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48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709" b="-52907"/>
          <a:stretch>
            <a:fillRect/>
          </a:stretch>
        </p:blipFill>
        <p:spPr bwMode="auto">
          <a:xfrm>
            <a:off x="-136524" y="4726442"/>
            <a:ext cx="9388475" cy="797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8" descr="http://abali.ru/wp-content/uploads/2011/09/Coat_of_Arms_of_Tatarstan_gerb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97" y="123485"/>
            <a:ext cx="1076328" cy="106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28706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97" y="-20539"/>
            <a:ext cx="9192896" cy="5164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244" y="279501"/>
            <a:ext cx="8569268" cy="564058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Результаты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исследования 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первоклассников</a:t>
            </a:r>
          </a:p>
        </p:txBody>
      </p:sp>
      <p:pic>
        <p:nvPicPr>
          <p:cNvPr id="5" name="Picture 2" descr="C:\Users\Afanaseva\Desktop\са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34" y="99030"/>
            <a:ext cx="676252" cy="67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3"/>
          <p:cNvSpPr txBox="1">
            <a:spLocks/>
          </p:cNvSpPr>
          <p:nvPr/>
        </p:nvSpPr>
        <p:spPr>
          <a:xfrm>
            <a:off x="6974905" y="4515969"/>
            <a:ext cx="2133600" cy="273844"/>
          </a:xfrm>
          <a:prstGeom prst="rect">
            <a:avLst/>
          </a:prstGeom>
        </p:spPr>
        <p:txBody>
          <a:bodyPr vert="horz" lIns="91409" tIns="45705" rIns="91409" bIns="45705" rtlCol="0" anchor="ctr"/>
          <a:lstStyle>
            <a:defPPr>
              <a:defRPr lang="ru-RU"/>
            </a:defPPr>
            <a:lvl1pPr marL="0" algn="r" defTabSz="914063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22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63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09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24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45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167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20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228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5E0CB1-8A1B-4CAB-B415-0D442957130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61" y="1419623"/>
            <a:ext cx="184731" cy="353945"/>
          </a:xfrm>
          <a:prstGeom prst="rect">
            <a:avLst/>
          </a:prstGeom>
          <a:noFill/>
        </p:spPr>
        <p:txBody>
          <a:bodyPr wrap="none" lIns="91440" tIns="45721" rIns="91440" bIns="45721" rtlCol="0">
            <a:spAutoFit/>
          </a:bodyPr>
          <a:lstStyle/>
          <a:p>
            <a:pPr defTabSz="914397"/>
            <a:endParaRPr lang="ru-RU" sz="1700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1338" y="816913"/>
            <a:ext cx="2711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i="1" dirty="0">
                <a:solidFill>
                  <a:srgbClr val="FF0000"/>
                </a:solidFill>
              </a:rPr>
              <a:t>Чтение на понимание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51334" y="1217023"/>
            <a:ext cx="406062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70C0"/>
                </a:solidFill>
              </a:rPr>
              <a:t>почти </a:t>
            </a:r>
            <a:r>
              <a:rPr lang="ru-RU" sz="2000" b="1" dirty="0" smtClean="0">
                <a:solidFill>
                  <a:srgbClr val="FF0000"/>
                </a:solidFill>
              </a:rPr>
              <a:t>50%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>
                <a:solidFill>
                  <a:srgbClr val="0070C0"/>
                </a:solidFill>
              </a:rPr>
              <a:t>всех первоклассников </a:t>
            </a:r>
            <a:r>
              <a:rPr lang="ru-RU" sz="2000" b="1" dirty="0" smtClean="0">
                <a:solidFill>
                  <a:srgbClr val="0070C0"/>
                </a:solidFill>
              </a:rPr>
              <a:t>смогли </a:t>
            </a:r>
            <a:r>
              <a:rPr lang="ru-RU" sz="2000" b="1" dirty="0">
                <a:solidFill>
                  <a:srgbClr val="0070C0"/>
                </a:solidFill>
              </a:rPr>
              <a:t>подойти к выполнению данного </a:t>
            </a:r>
            <a:r>
              <a:rPr lang="ru-RU" sz="2000" b="1" dirty="0" smtClean="0">
                <a:solidFill>
                  <a:srgbClr val="0070C0"/>
                </a:solidFill>
              </a:rPr>
              <a:t>задания;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70C0"/>
                </a:solidFill>
              </a:rPr>
              <a:t>о</a:t>
            </a:r>
            <a:r>
              <a:rPr lang="ru-RU" sz="2000" b="1" dirty="0" smtClean="0">
                <a:solidFill>
                  <a:srgbClr val="0070C0"/>
                </a:solidFill>
              </a:rPr>
              <a:t>коло </a:t>
            </a:r>
            <a:r>
              <a:rPr lang="ru-RU" sz="2000" b="1" dirty="0">
                <a:solidFill>
                  <a:srgbClr val="FF0000"/>
                </a:solidFill>
              </a:rPr>
              <a:t>20%</a:t>
            </a:r>
            <a:r>
              <a:rPr lang="ru-RU" sz="2000" b="1" dirty="0">
                <a:solidFill>
                  <a:srgbClr val="0070C0"/>
                </a:solidFill>
              </a:rPr>
              <a:t> первоклассников выборки могут читать на довольно продвинутом уровне и понимать, что они читают. </a:t>
            </a:r>
            <a:endParaRPr lang="ru-RU" sz="2000" b="1" dirty="0" smtClean="0">
              <a:solidFill>
                <a:srgbClr val="0070C0"/>
              </a:solidFill>
            </a:endParaRPr>
          </a:p>
          <a:p>
            <a:endParaRPr lang="ru-RU" sz="2000" b="1" dirty="0">
              <a:solidFill>
                <a:srgbClr val="0070C0"/>
              </a:solidFill>
            </a:endParaRPr>
          </a:p>
          <a:p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8"/>
          <a:stretch>
            <a:fillRect/>
          </a:stretch>
        </p:blipFill>
        <p:spPr bwMode="auto">
          <a:xfrm>
            <a:off x="4283969" y="915566"/>
            <a:ext cx="4730476" cy="387424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37217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97" y="-20539"/>
            <a:ext cx="9192896" cy="5164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244" y="279501"/>
            <a:ext cx="8569268" cy="564058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Результаты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исследования 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первоклассников</a:t>
            </a:r>
          </a:p>
        </p:txBody>
      </p:sp>
      <p:pic>
        <p:nvPicPr>
          <p:cNvPr id="5" name="Picture 2" descr="C:\Users\Afanaseva\Desktop\са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34" y="99030"/>
            <a:ext cx="676252" cy="67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3"/>
          <p:cNvSpPr txBox="1">
            <a:spLocks/>
          </p:cNvSpPr>
          <p:nvPr/>
        </p:nvSpPr>
        <p:spPr>
          <a:xfrm>
            <a:off x="6974905" y="4515969"/>
            <a:ext cx="2133600" cy="273844"/>
          </a:xfrm>
          <a:prstGeom prst="rect">
            <a:avLst/>
          </a:prstGeom>
        </p:spPr>
        <p:txBody>
          <a:bodyPr vert="horz" lIns="91409" tIns="45705" rIns="91409" bIns="45705" rtlCol="0" anchor="ctr"/>
          <a:lstStyle>
            <a:defPPr>
              <a:defRPr lang="ru-RU"/>
            </a:defPPr>
            <a:lvl1pPr marL="0" algn="r" defTabSz="914063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22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63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09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24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45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167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20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228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5E0CB1-8A1B-4CAB-B415-0D442957130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61" y="1419623"/>
            <a:ext cx="184731" cy="353945"/>
          </a:xfrm>
          <a:prstGeom prst="rect">
            <a:avLst/>
          </a:prstGeom>
          <a:noFill/>
        </p:spPr>
        <p:txBody>
          <a:bodyPr wrap="none" lIns="91440" tIns="45721" rIns="91440" bIns="45721" rtlCol="0">
            <a:spAutoFit/>
          </a:bodyPr>
          <a:lstStyle/>
          <a:p>
            <a:pPr defTabSz="914397"/>
            <a:endParaRPr lang="ru-RU" sz="1700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1338" y="816913"/>
            <a:ext cx="2711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i="1" dirty="0">
                <a:solidFill>
                  <a:srgbClr val="FF0000"/>
                </a:solidFill>
              </a:rPr>
              <a:t>Базовая математика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51334" y="1217023"/>
            <a:ext cx="406062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70C0"/>
                </a:solidFill>
              </a:rPr>
              <a:t>более </a:t>
            </a:r>
            <a:r>
              <a:rPr lang="ru-RU" sz="2000" b="1" dirty="0">
                <a:solidFill>
                  <a:srgbClr val="FF0000"/>
                </a:solidFill>
              </a:rPr>
              <a:t>90%</a:t>
            </a:r>
            <a:r>
              <a:rPr lang="ru-RU" sz="2000" b="1" dirty="0">
                <a:solidFill>
                  <a:srgbClr val="0070C0"/>
                </a:solidFill>
              </a:rPr>
              <a:t> первоклассников </a:t>
            </a:r>
            <a:r>
              <a:rPr lang="ru-RU" sz="2000" b="1" dirty="0" smtClean="0">
                <a:solidFill>
                  <a:srgbClr val="0070C0"/>
                </a:solidFill>
              </a:rPr>
              <a:t>  </a:t>
            </a:r>
            <a:r>
              <a:rPr lang="ru-RU" sz="2000" b="1" dirty="0">
                <a:solidFill>
                  <a:srgbClr val="0070C0"/>
                </a:solidFill>
              </a:rPr>
              <a:t>владеют </a:t>
            </a:r>
            <a:r>
              <a:rPr lang="ru-RU" sz="2000" b="1" dirty="0" smtClean="0">
                <a:solidFill>
                  <a:srgbClr val="0070C0"/>
                </a:solidFill>
              </a:rPr>
              <a:t>счетом;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70C0"/>
                </a:solidFill>
              </a:rPr>
              <a:t>более </a:t>
            </a:r>
            <a:r>
              <a:rPr lang="ru-RU" sz="2000" b="1" dirty="0">
                <a:solidFill>
                  <a:srgbClr val="FF0000"/>
                </a:solidFill>
              </a:rPr>
              <a:t>80%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</a:rPr>
              <a:t>способны </a:t>
            </a:r>
            <a:r>
              <a:rPr lang="ru-RU" sz="2000" b="1" dirty="0">
                <a:solidFill>
                  <a:srgbClr val="0070C0"/>
                </a:solidFill>
              </a:rPr>
              <a:t>оперировать сложением с опорой на </a:t>
            </a:r>
            <a:r>
              <a:rPr lang="ru-RU" sz="2000" b="1" dirty="0" smtClean="0">
                <a:solidFill>
                  <a:srgbClr val="0070C0"/>
                </a:solidFill>
              </a:rPr>
              <a:t>картинку;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70C0"/>
                </a:solidFill>
              </a:rPr>
              <a:t> более </a:t>
            </a:r>
            <a:r>
              <a:rPr lang="ru-RU" sz="2000" b="1" dirty="0">
                <a:solidFill>
                  <a:srgbClr val="FF0000"/>
                </a:solidFill>
              </a:rPr>
              <a:t>30%</a:t>
            </a:r>
            <a:r>
              <a:rPr lang="ru-RU" sz="2000" b="1" dirty="0">
                <a:solidFill>
                  <a:srgbClr val="0070C0"/>
                </a:solidFill>
              </a:rPr>
              <a:t> всех обследованных школьников могут распознать трёхзначные </a:t>
            </a:r>
            <a:r>
              <a:rPr lang="ru-RU" sz="2000" b="1" dirty="0" smtClean="0">
                <a:solidFill>
                  <a:srgbClr val="0070C0"/>
                </a:solidFill>
              </a:rPr>
              <a:t>числа;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70C0"/>
                </a:solidFill>
              </a:rPr>
              <a:t>почти </a:t>
            </a:r>
            <a:r>
              <a:rPr lang="ru-RU" sz="2000" b="1" dirty="0">
                <a:solidFill>
                  <a:srgbClr val="FF0000"/>
                </a:solidFill>
              </a:rPr>
              <a:t>18%</a:t>
            </a:r>
            <a:r>
              <a:rPr lang="ru-RU" sz="2000" b="1" dirty="0">
                <a:solidFill>
                  <a:srgbClr val="0070C0"/>
                </a:solidFill>
              </a:rPr>
              <a:t> умеют распознавать даже многозначные числа. </a:t>
            </a:r>
          </a:p>
          <a:p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552" y="1016968"/>
            <a:ext cx="4780633" cy="352839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09090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97" y="-20539"/>
            <a:ext cx="9192896" cy="5164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066" y="110028"/>
            <a:ext cx="8569268" cy="564058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Результаты </a:t>
            </a:r>
            <a:r>
              <a:rPr lang="ru-RU" sz="3200" b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исследования </a:t>
            </a:r>
            <a:r>
              <a:rPr lang="ru-RU" sz="32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первоклассников</a:t>
            </a:r>
          </a:p>
        </p:txBody>
      </p:sp>
      <p:pic>
        <p:nvPicPr>
          <p:cNvPr id="5" name="Picture 2" descr="C:\Users\Afanaseva\Desktop\са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34" y="99030"/>
            <a:ext cx="676252" cy="67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3"/>
          <p:cNvSpPr txBox="1">
            <a:spLocks/>
          </p:cNvSpPr>
          <p:nvPr/>
        </p:nvSpPr>
        <p:spPr>
          <a:xfrm>
            <a:off x="6974905" y="4515969"/>
            <a:ext cx="2133600" cy="273844"/>
          </a:xfrm>
          <a:prstGeom prst="rect">
            <a:avLst/>
          </a:prstGeom>
        </p:spPr>
        <p:txBody>
          <a:bodyPr vert="horz" lIns="91409" tIns="45705" rIns="91409" bIns="45705" rtlCol="0" anchor="ctr"/>
          <a:lstStyle>
            <a:defPPr>
              <a:defRPr lang="ru-RU"/>
            </a:defPPr>
            <a:lvl1pPr marL="0" algn="r" defTabSz="914063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22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63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09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24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45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167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20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228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5E0CB1-8A1B-4CAB-B415-0D442957130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61" y="1419623"/>
            <a:ext cx="184731" cy="353945"/>
          </a:xfrm>
          <a:prstGeom prst="rect">
            <a:avLst/>
          </a:prstGeom>
          <a:noFill/>
        </p:spPr>
        <p:txBody>
          <a:bodyPr wrap="none" lIns="91440" tIns="45721" rIns="91440" bIns="45721" rtlCol="0">
            <a:spAutoFit/>
          </a:bodyPr>
          <a:lstStyle/>
          <a:p>
            <a:pPr defTabSz="914397"/>
            <a:endParaRPr lang="ru-RU" sz="1700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2922" y="816913"/>
            <a:ext cx="28478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i="1" dirty="0">
                <a:solidFill>
                  <a:srgbClr val="FF0000"/>
                </a:solidFill>
              </a:rPr>
              <a:t>Умение решать задачи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1801" y="1131590"/>
            <a:ext cx="406062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70C0"/>
                </a:solidFill>
              </a:rPr>
              <a:t>почти </a:t>
            </a:r>
            <a:r>
              <a:rPr lang="ru-RU" sz="2000" b="1" dirty="0">
                <a:solidFill>
                  <a:srgbClr val="FF0000"/>
                </a:solidFill>
              </a:rPr>
              <a:t>60%</a:t>
            </a:r>
            <a:r>
              <a:rPr lang="ru-RU" sz="2000" b="1" dirty="0">
                <a:solidFill>
                  <a:srgbClr val="0070C0"/>
                </a:solidFill>
              </a:rPr>
              <a:t> первоклассников справляются с логическими </a:t>
            </a:r>
            <a:r>
              <a:rPr lang="ru-RU" sz="2000" b="1" dirty="0" smtClean="0">
                <a:solidFill>
                  <a:srgbClr val="0070C0"/>
                </a:solidFill>
              </a:rPr>
              <a:t>задачами;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70C0"/>
                </a:solidFill>
              </a:rPr>
              <a:t>около </a:t>
            </a:r>
            <a:r>
              <a:rPr lang="ru-RU" sz="2000" b="1" dirty="0">
                <a:solidFill>
                  <a:srgbClr val="FF0000"/>
                </a:solidFill>
              </a:rPr>
              <a:t>20%</a:t>
            </a:r>
            <a:r>
              <a:rPr lang="ru-RU" sz="2000" b="1" dirty="0">
                <a:solidFill>
                  <a:srgbClr val="0070C0"/>
                </a:solidFill>
              </a:rPr>
              <a:t>  - </a:t>
            </a:r>
            <a:r>
              <a:rPr lang="ru-RU" sz="2000" b="1" dirty="0" smtClean="0">
                <a:solidFill>
                  <a:srgbClr val="0070C0"/>
                </a:solidFill>
              </a:rPr>
              <a:t>справляются с текстовыми задачами;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70C0"/>
                </a:solidFill>
              </a:rPr>
              <a:t>почти </a:t>
            </a:r>
            <a:r>
              <a:rPr lang="ru-RU" sz="2000" b="1" dirty="0">
                <a:solidFill>
                  <a:srgbClr val="FF0000"/>
                </a:solidFill>
              </a:rPr>
              <a:t>40%</a:t>
            </a:r>
            <a:r>
              <a:rPr lang="ru-RU" sz="2000" b="1" dirty="0">
                <a:solidFill>
                  <a:srgbClr val="0070C0"/>
                </a:solidFill>
              </a:rPr>
              <a:t> могут справиться с несложными примерами на </a:t>
            </a:r>
            <a:r>
              <a:rPr lang="ru-RU" sz="2000" b="1" dirty="0" smtClean="0">
                <a:solidFill>
                  <a:srgbClr val="0070C0"/>
                </a:solidFill>
              </a:rPr>
              <a:t>сложение,  около </a:t>
            </a:r>
            <a:r>
              <a:rPr lang="ru-RU" sz="2000" b="1" dirty="0">
                <a:solidFill>
                  <a:srgbClr val="FF0000"/>
                </a:solidFill>
              </a:rPr>
              <a:t>20%</a:t>
            </a:r>
            <a:r>
              <a:rPr lang="ru-RU" sz="2000" b="1" dirty="0">
                <a:solidFill>
                  <a:srgbClr val="0070C0"/>
                </a:solidFill>
              </a:rPr>
              <a:t> - на </a:t>
            </a:r>
            <a:r>
              <a:rPr lang="ru-RU" sz="2000" b="1" dirty="0" smtClean="0">
                <a:solidFill>
                  <a:srgbClr val="0070C0"/>
                </a:solidFill>
              </a:rPr>
              <a:t>вычитание;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70C0"/>
                </a:solidFill>
              </a:rPr>
              <a:t> около </a:t>
            </a:r>
            <a:r>
              <a:rPr lang="ru-RU" sz="2000" b="1" dirty="0">
                <a:solidFill>
                  <a:srgbClr val="FF0000"/>
                </a:solidFill>
              </a:rPr>
              <a:t>8%</a:t>
            </a:r>
            <a:r>
              <a:rPr lang="ru-RU" sz="2000" b="1" dirty="0">
                <a:solidFill>
                  <a:srgbClr val="0070C0"/>
                </a:solidFill>
              </a:rPr>
              <a:t> учеников правильно решают самые сложные примеры.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377" y="850970"/>
            <a:ext cx="4751784" cy="37274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95541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896" y="-20538"/>
            <a:ext cx="9192896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Users\Afanaseva\Desktop\са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1470"/>
            <a:ext cx="676250" cy="67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Номер слайда 3"/>
          <p:cNvSpPr txBox="1">
            <a:spLocks/>
          </p:cNvSpPr>
          <p:nvPr/>
        </p:nvSpPr>
        <p:spPr>
          <a:xfrm>
            <a:off x="6974904" y="4515966"/>
            <a:ext cx="2133600" cy="273844"/>
          </a:xfrm>
          <a:prstGeom prst="rect">
            <a:avLst/>
          </a:prstGeom>
        </p:spPr>
        <p:txBody>
          <a:bodyPr vert="horz" lIns="91404" tIns="45702" rIns="91404" bIns="45702" rtlCol="0" anchor="ctr"/>
          <a:lstStyle>
            <a:defPPr>
              <a:defRPr lang="ru-RU"/>
            </a:defPPr>
            <a:lvl1pPr marL="0" algn="r" defTabSz="914063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22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63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09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24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45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167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20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228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5E0CB1-8A1B-4CAB-B415-0D442957130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11560" y="631305"/>
            <a:ext cx="8424936" cy="478559"/>
          </a:xfrm>
          <a:prstGeom prst="rect">
            <a:avLst/>
          </a:prstGeom>
        </p:spPr>
        <p:txBody>
          <a:bodyPr vert="horz" lIns="91434" tIns="45717" rIns="91434" bIns="4571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Значимые факторы, влияющие на результаты детей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900" b="1" dirty="0">
              <a:solidFill>
                <a:srgbClr val="002060"/>
              </a:solidFill>
            </a:endParaRPr>
          </a:p>
          <a:p>
            <a:endParaRPr lang="ru-RU" sz="1900" b="1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843558"/>
            <a:ext cx="820891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600"/>
              </a:spcAft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Школа с повышенным статусом</a:t>
            </a:r>
          </a:p>
          <a:p>
            <a:pPr lvl="0" algn="just">
              <a:spcAft>
                <a:spcPts val="600"/>
              </a:spcAft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  Учебно-методический комплекс</a:t>
            </a:r>
          </a:p>
          <a:p>
            <a:pPr lvl="0" algn="just">
              <a:spcAft>
                <a:spcPts val="600"/>
              </a:spcAft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Семья: 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образование, вовлеченность папы и мамы, бабушек и дедушек, социально-экономический статус</a:t>
            </a:r>
          </a:p>
          <a:p>
            <a:pPr lvl="0" algn="just">
              <a:spcAft>
                <a:spcPts val="600"/>
              </a:spcAft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0"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Способности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усилия и навыки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самого ребенка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определяют его траекторию успешного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развития</a:t>
            </a:r>
          </a:p>
          <a:p>
            <a:pPr lvl="0" algn="ctr"/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Гражданское 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ребенка,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навык 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гармоничного пребывания и взаимодействия с обществом положительно связаны с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результатами 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математике и чтению, а также с его личностным, социальным и эмоциональным развитием.</a:t>
            </a:r>
          </a:p>
        </p:txBody>
      </p:sp>
    </p:spTree>
    <p:extLst>
      <p:ext uri="{BB962C8B-B14F-4D97-AF65-F5344CB8AC3E}">
        <p14:creationId xmlns:p14="http://schemas.microsoft.com/office/powerpoint/2010/main" val="42444922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896" y="-20538"/>
            <a:ext cx="9192896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Users\Afanaseva\Desktop\са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1470"/>
            <a:ext cx="676250" cy="67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Номер слайда 3"/>
          <p:cNvSpPr txBox="1">
            <a:spLocks/>
          </p:cNvSpPr>
          <p:nvPr/>
        </p:nvSpPr>
        <p:spPr>
          <a:xfrm>
            <a:off x="6974904" y="4515966"/>
            <a:ext cx="2133600" cy="273844"/>
          </a:xfrm>
          <a:prstGeom prst="rect">
            <a:avLst/>
          </a:prstGeom>
        </p:spPr>
        <p:txBody>
          <a:bodyPr vert="horz" lIns="91404" tIns="45702" rIns="91404" bIns="45702" rtlCol="0" anchor="ctr"/>
          <a:lstStyle>
            <a:defPPr>
              <a:defRPr lang="ru-RU"/>
            </a:defPPr>
            <a:lvl1pPr marL="0" algn="r" defTabSz="914063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22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63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09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24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45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167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20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228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5E0CB1-8A1B-4CAB-B415-0D442957130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56071" y="245431"/>
            <a:ext cx="8424936" cy="478559"/>
          </a:xfrm>
          <a:prstGeom prst="rect">
            <a:avLst/>
          </a:prstGeom>
        </p:spPr>
        <p:txBody>
          <a:bodyPr vert="horz" lIns="91434" tIns="45717" rIns="91434" bIns="4571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УМК и баллы </a:t>
            </a: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детей 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школе</a:t>
            </a:r>
            <a:endParaRPr lang="ru-RU" sz="1900" b="1" dirty="0">
              <a:solidFill>
                <a:srgbClr val="002060"/>
              </a:solidFill>
            </a:endParaRPr>
          </a:p>
          <a:p>
            <a:endParaRPr lang="ru-RU" sz="1900" b="1" dirty="0">
              <a:solidFill>
                <a:srgbClr val="00206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271007"/>
              </p:ext>
            </p:extLst>
          </p:nvPr>
        </p:nvGraphicFramePr>
        <p:xfrm>
          <a:off x="263076" y="727576"/>
          <a:ext cx="8568951" cy="410108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079323"/>
                <a:gridCol w="1829876"/>
                <a:gridCol w="1829876"/>
                <a:gridCol w="1829876"/>
              </a:tblGrid>
              <a:tr h="252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УМК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Математика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Чтение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Фонем.грам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2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Начальная школа XXI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</a:rPr>
                        <a:t>века («</a:t>
                      </a:r>
                      <a:r>
                        <a:rPr lang="ru-RU" sz="1800" dirty="0" err="1" smtClean="0">
                          <a:solidFill>
                            <a:srgbClr val="002060"/>
                          </a:solidFill>
                          <a:effectLst/>
                        </a:rPr>
                        <a:t>Вентана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</a:rPr>
                        <a:t>-Граф»)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52,2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52,7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</a:rPr>
                        <a:t>52,4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2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</a:rPr>
                        <a:t>Перспектива («Просвещение»)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49,5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50,7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50,8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2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Перспективная начальная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</a:rPr>
                        <a:t>школа Академкнига «Учебник»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47,3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46,6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47,0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2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Планета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</a:rPr>
                        <a:t>знаний («</a:t>
                      </a:r>
                      <a:r>
                        <a:rPr lang="ru-RU" sz="1800" dirty="0" err="1" smtClean="0">
                          <a:solidFill>
                            <a:srgbClr val="002060"/>
                          </a:solidFill>
                          <a:effectLst/>
                        </a:rPr>
                        <a:t>Астрель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</a:rPr>
                        <a:t>»)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46,5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47,5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48,3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2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Система </a:t>
                      </a:r>
                      <a:r>
                        <a:rPr lang="ru-RU" sz="1800" dirty="0" err="1" smtClean="0">
                          <a:solidFill>
                            <a:srgbClr val="002060"/>
                          </a:solidFill>
                          <a:effectLst/>
                        </a:rPr>
                        <a:t>Д.Б.Эльконина-В.В.Давыдова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</a:rPr>
                        <a:t> («Вита-пресс»)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</a:rPr>
                        <a:t>56,1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54,2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53,1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2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Школа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</a:rPr>
                        <a:t>России («Просвещение»)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</a:rPr>
                        <a:t>48,4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</a:rPr>
                        <a:t>48,1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48,5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67474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92896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23900" y="987574"/>
            <a:ext cx="4040188" cy="479822"/>
          </a:xfrm>
        </p:spPr>
        <p:txBody>
          <a:bodyPr/>
          <a:lstStyle/>
          <a:p>
            <a:r>
              <a:rPr lang="ru-RU" dirty="0" smtClean="0">
                <a:solidFill>
                  <a:srgbClr val="A8246F"/>
                </a:solidFill>
              </a:rPr>
              <a:t>Октябрь</a:t>
            </a:r>
            <a:endParaRPr lang="ru-RU" dirty="0">
              <a:solidFill>
                <a:srgbClr val="A8246F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79511" y="1631156"/>
            <a:ext cx="4416937" cy="2963466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ru-RU" sz="2000" b="1" dirty="0">
                <a:solidFill>
                  <a:srgbClr val="00B050"/>
                </a:solidFill>
              </a:rPr>
              <a:t>3 </a:t>
            </a:r>
            <a:r>
              <a:rPr lang="ru-RU" sz="2000" b="1" dirty="0" smtClean="0">
                <a:solidFill>
                  <a:srgbClr val="00B050"/>
                </a:solidFill>
              </a:rPr>
              <a:t>классы</a:t>
            </a:r>
            <a:r>
              <a:rPr lang="en-US" sz="2000" b="1" dirty="0" smtClean="0">
                <a:solidFill>
                  <a:srgbClr val="00B050"/>
                </a:solidFill>
              </a:rPr>
              <a:t> </a:t>
            </a:r>
            <a:r>
              <a:rPr lang="ru-RU" sz="2000" b="1" dirty="0" smtClean="0">
                <a:solidFill>
                  <a:srgbClr val="00B050"/>
                </a:solidFill>
              </a:rPr>
              <a:t>-</a:t>
            </a:r>
            <a:r>
              <a:rPr lang="en-US" sz="2000" b="1" dirty="0" smtClean="0">
                <a:solidFill>
                  <a:srgbClr val="00B050"/>
                </a:solidFill>
              </a:rPr>
              <a:t> </a:t>
            </a:r>
            <a:r>
              <a:rPr lang="ru-RU" sz="2000" b="1" dirty="0" smtClean="0">
                <a:solidFill>
                  <a:srgbClr val="00B050"/>
                </a:solidFill>
              </a:rPr>
              <a:t>русский </a:t>
            </a:r>
            <a:r>
              <a:rPr lang="ru-RU" sz="2000" b="1" dirty="0">
                <a:solidFill>
                  <a:srgbClr val="00B050"/>
                </a:solidFill>
              </a:rPr>
              <a:t>язык, </a:t>
            </a:r>
            <a:r>
              <a:rPr lang="ru-RU" sz="2000" b="1" dirty="0" smtClean="0">
                <a:solidFill>
                  <a:srgbClr val="00B050"/>
                </a:solidFill>
              </a:rPr>
              <a:t>математика</a:t>
            </a:r>
            <a:endParaRPr lang="ru-RU" sz="2000" b="1" dirty="0">
              <a:solidFill>
                <a:srgbClr val="00B050"/>
              </a:solidFill>
            </a:endParaRPr>
          </a:p>
          <a:p>
            <a:pPr marL="457200" indent="-457200">
              <a:buAutoNum type="arabicPeriod"/>
            </a:pPr>
            <a:r>
              <a:rPr lang="ru-RU" sz="2000" b="1" dirty="0">
                <a:solidFill>
                  <a:srgbClr val="00B050"/>
                </a:solidFill>
              </a:rPr>
              <a:t>5 </a:t>
            </a:r>
            <a:r>
              <a:rPr lang="ru-RU" sz="2000" b="1" dirty="0" smtClean="0">
                <a:solidFill>
                  <a:srgbClr val="00B050"/>
                </a:solidFill>
              </a:rPr>
              <a:t>классы</a:t>
            </a:r>
            <a:r>
              <a:rPr lang="en-US" sz="2000" b="1" dirty="0" smtClean="0">
                <a:solidFill>
                  <a:srgbClr val="00B050"/>
                </a:solidFill>
              </a:rPr>
              <a:t> </a:t>
            </a:r>
            <a:r>
              <a:rPr lang="ru-RU" sz="2000" b="1" dirty="0" smtClean="0">
                <a:solidFill>
                  <a:srgbClr val="00B050"/>
                </a:solidFill>
              </a:rPr>
              <a:t>-</a:t>
            </a:r>
            <a:r>
              <a:rPr lang="en-US" sz="2000" b="1" dirty="0" smtClean="0">
                <a:solidFill>
                  <a:srgbClr val="00B050"/>
                </a:solidFill>
              </a:rPr>
              <a:t> </a:t>
            </a:r>
            <a:r>
              <a:rPr lang="ru-RU" sz="2000" b="1" dirty="0" smtClean="0">
                <a:solidFill>
                  <a:srgbClr val="00B050"/>
                </a:solidFill>
              </a:rPr>
              <a:t>русский </a:t>
            </a:r>
            <a:r>
              <a:rPr lang="ru-RU" sz="2000" b="1" dirty="0">
                <a:solidFill>
                  <a:srgbClr val="00B050"/>
                </a:solidFill>
              </a:rPr>
              <a:t>язык, математика, окружающий </a:t>
            </a:r>
            <a:r>
              <a:rPr lang="ru-RU" sz="2000" b="1" dirty="0" smtClean="0">
                <a:solidFill>
                  <a:srgbClr val="00B050"/>
                </a:solidFill>
              </a:rPr>
              <a:t>мир</a:t>
            </a:r>
            <a:endParaRPr lang="ru-RU" sz="2000" b="1" dirty="0">
              <a:solidFill>
                <a:srgbClr val="00B050"/>
              </a:solidFill>
            </a:endParaRPr>
          </a:p>
          <a:p>
            <a:pPr marL="457200" indent="-457200">
              <a:buAutoNum type="arabicPeriod"/>
            </a:pPr>
            <a:r>
              <a:rPr lang="ru-RU" b="1" dirty="0" smtClean="0">
                <a:solidFill>
                  <a:srgbClr val="00B050"/>
                </a:solidFill>
              </a:rPr>
              <a:t>НИКО (иностранный язык 5,8 класс)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68144" y="987574"/>
            <a:ext cx="4041775" cy="479822"/>
          </a:xfrm>
        </p:spPr>
        <p:txBody>
          <a:bodyPr/>
          <a:lstStyle/>
          <a:p>
            <a:r>
              <a:rPr lang="ru-RU" dirty="0" smtClean="0">
                <a:solidFill>
                  <a:srgbClr val="A8246F"/>
                </a:solidFill>
              </a:rPr>
              <a:t>Октябрь</a:t>
            </a:r>
            <a:endParaRPr lang="ru-RU" dirty="0">
              <a:solidFill>
                <a:srgbClr val="A8246F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8" y="1563638"/>
            <a:ext cx="4175434" cy="3030984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b="1" dirty="0">
                <a:solidFill>
                  <a:srgbClr val="0070C0"/>
                </a:solidFill>
              </a:rPr>
              <a:t>4</a:t>
            </a:r>
            <a:r>
              <a:rPr lang="ru-RU" sz="2000" b="1" dirty="0" smtClean="0">
                <a:solidFill>
                  <a:srgbClr val="0070C0"/>
                </a:solidFill>
              </a:rPr>
              <a:t>. Независимая оценка качества знаний учащихся </a:t>
            </a:r>
            <a:r>
              <a:rPr lang="ru-RU" sz="2000" b="1" dirty="0" smtClean="0">
                <a:solidFill>
                  <a:srgbClr val="002060"/>
                </a:solidFill>
              </a:rPr>
              <a:t>4, 6, 8 классов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70C0"/>
                </a:solidFill>
              </a:rPr>
              <a:t>по татарскому языку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>
                <a:solidFill>
                  <a:srgbClr val="0070C0"/>
                </a:solidFill>
              </a:rPr>
              <a:t>5</a:t>
            </a:r>
            <a:r>
              <a:rPr lang="ru-RU" sz="2000" b="1" dirty="0" smtClean="0">
                <a:solidFill>
                  <a:srgbClr val="0070C0"/>
                </a:solidFill>
              </a:rPr>
              <a:t>.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</a:rPr>
              <a:t>Независимая </a:t>
            </a:r>
            <a:r>
              <a:rPr lang="ru-RU" sz="2000" b="1" dirty="0">
                <a:solidFill>
                  <a:srgbClr val="0070C0"/>
                </a:solidFill>
              </a:rPr>
              <a:t>оценка качества знаний учащихся </a:t>
            </a:r>
            <a:r>
              <a:rPr lang="ru-RU" sz="2000" b="1" dirty="0">
                <a:solidFill>
                  <a:srgbClr val="002060"/>
                </a:solidFill>
              </a:rPr>
              <a:t>7</a:t>
            </a:r>
            <a:r>
              <a:rPr lang="ru-RU" sz="2000" b="1" dirty="0" smtClean="0">
                <a:solidFill>
                  <a:srgbClr val="002060"/>
                </a:solidFill>
              </a:rPr>
              <a:t>, 8 </a:t>
            </a:r>
            <a:r>
              <a:rPr lang="ru-RU" sz="2000" b="1" dirty="0">
                <a:solidFill>
                  <a:srgbClr val="002060"/>
                </a:solidFill>
              </a:rPr>
              <a:t>классов </a:t>
            </a:r>
            <a:r>
              <a:rPr lang="ru-RU" sz="2000" b="1" dirty="0">
                <a:solidFill>
                  <a:srgbClr val="0070C0"/>
                </a:solidFill>
              </a:rPr>
              <a:t>по русскому языку, математике, физике, истории, обществознанию, биологии в рамках </a:t>
            </a:r>
            <a:r>
              <a:rPr lang="ru-RU" sz="2000" b="1" dirty="0" smtClean="0">
                <a:solidFill>
                  <a:srgbClr val="0070C0"/>
                </a:solidFill>
              </a:rPr>
              <a:t>КС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</a:rPr>
              <a:t>(Алексеевский, Черемшанский </a:t>
            </a:r>
            <a:r>
              <a:rPr lang="ru-RU" sz="2000" b="1" dirty="0">
                <a:solidFill>
                  <a:srgbClr val="0070C0"/>
                </a:solidFill>
              </a:rPr>
              <a:t>районы</a:t>
            </a:r>
            <a:r>
              <a:rPr lang="ru-RU" sz="2000" b="1" dirty="0" smtClean="0">
                <a:solidFill>
                  <a:srgbClr val="0070C0"/>
                </a:solidFill>
              </a:rPr>
              <a:t>)</a:t>
            </a:r>
            <a:endParaRPr lang="ru-RU" sz="2000" b="1" dirty="0">
              <a:solidFill>
                <a:srgbClr val="0070C0"/>
              </a:solidFill>
            </a:endParaRPr>
          </a:p>
          <a:p>
            <a:pPr marL="457200" indent="-457200">
              <a:spcBef>
                <a:spcPts val="0"/>
              </a:spcBef>
              <a:buAutoNum type="arabicPeriod"/>
            </a:pPr>
            <a:endParaRPr lang="ru-RU" b="1" dirty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9" name="Picture 2" descr="C:\Users\Afanaseva\Desktop\са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34" y="99030"/>
            <a:ext cx="676250" cy="67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2016-2017 учебный год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20272" y="4530154"/>
            <a:ext cx="2133600" cy="273844"/>
          </a:xfrm>
        </p:spPr>
        <p:txBody>
          <a:bodyPr/>
          <a:lstStyle/>
          <a:p>
            <a:pPr>
              <a:defRPr/>
            </a:pPr>
            <a:fld id="{3D8567F5-858E-4E7B-8B08-27FEE6681E58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45639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fanaseva\Desktop\сам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3" y="204120"/>
            <a:ext cx="658802" cy="64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701824" y="4804000"/>
            <a:ext cx="8370168" cy="288032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/>
              <a:t>Министерство образования и науки Республики Татарстан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0AA953-8F8B-41CF-A1AB-C67361DBF7BD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47664" y="186040"/>
            <a:ext cx="7371692" cy="481745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Всероссийские проверочные работы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62" y="754768"/>
            <a:ext cx="7177083" cy="4030964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4159236" y="2283718"/>
            <a:ext cx="2645012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159236" y="2934786"/>
            <a:ext cx="2645012" cy="35704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269"/>
            <a:ext cx="9192896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1304349"/>
            <a:ext cx="172255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/>
            <a:r>
              <a:rPr lang="ru-RU" dirty="0"/>
              <a:t>Во Всероссийских проверочных работах во 2 и 5 классах по русскому языку </a:t>
            </a:r>
            <a:r>
              <a:rPr lang="ru-RU" b="1" dirty="0" smtClean="0"/>
              <a:t>участвуют </a:t>
            </a:r>
            <a:r>
              <a:rPr lang="ru-RU" b="1" dirty="0"/>
              <a:t>все субъекты</a:t>
            </a:r>
            <a:r>
              <a:rPr lang="ru-RU" dirty="0"/>
              <a:t> Российской </a:t>
            </a:r>
            <a:r>
              <a:rPr lang="ru-RU" dirty="0" smtClean="0"/>
              <a:t>Федерации. </a:t>
            </a:r>
          </a:p>
        </p:txBody>
      </p:sp>
    </p:spTree>
    <p:extLst>
      <p:ext uri="{BB962C8B-B14F-4D97-AF65-F5344CB8AC3E}">
        <p14:creationId xmlns:p14="http://schemas.microsoft.com/office/powerpoint/2010/main" val="266322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fanaseva\Desktop\сам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62" y="104586"/>
            <a:ext cx="658802" cy="64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701824" y="4804000"/>
            <a:ext cx="8370168" cy="288032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/>
              <a:t>Министерство образования и науки Республики Татарстан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0AA953-8F8B-41CF-A1AB-C67361DBF7BD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547664" y="186040"/>
            <a:ext cx="7371692" cy="481745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Всероссийские проверочные работы в РТ. 2 класс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786449"/>
              </p:ext>
            </p:extLst>
          </p:nvPr>
        </p:nvGraphicFramePr>
        <p:xfrm>
          <a:off x="2811146" y="1419622"/>
          <a:ext cx="6155690" cy="9131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41770"/>
                <a:gridCol w="1080120"/>
                <a:gridCol w="504056"/>
                <a:gridCol w="648072"/>
                <a:gridCol w="648072"/>
                <a:gridCol w="733600"/>
              </a:tblGrid>
              <a:tr h="0">
                <a:tc rowSpan="2">
                  <a:txBody>
                    <a:bodyPr/>
                    <a:lstStyle/>
                    <a:p>
                      <a:pPr marL="9525" algn="ctr">
                        <a:lnSpc>
                          <a:spcPct val="107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ВПР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9525">
                        <a:lnSpc>
                          <a:spcPct val="107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Кол-во участников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marL="9525" algn="ctr">
                        <a:lnSpc>
                          <a:spcPct val="107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Распределение баллов  (%)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7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7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3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7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4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7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5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9525">
                        <a:lnSpc>
                          <a:spcPct val="107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Вся выборка РФ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7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434002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7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2.16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7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13.14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7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34.58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7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50.12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9525">
                        <a:lnSpc>
                          <a:spcPct val="107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Республика Татарстан, 2 класс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7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15317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7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1.1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7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14.17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7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35.98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7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48.75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11" name="Рисунок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561" y="2763967"/>
            <a:ext cx="6363580" cy="187220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0" y="943715"/>
            <a:ext cx="2843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Количество участников ВПР по русскому языку во </a:t>
            </a:r>
            <a:r>
              <a:rPr lang="ru-RU" b="1" dirty="0" smtClean="0">
                <a:solidFill>
                  <a:srgbClr val="C00000"/>
                </a:solidFill>
              </a:rPr>
              <a:t>2 классах - </a:t>
            </a:r>
            <a:r>
              <a:rPr lang="ru-RU" b="1" dirty="0">
                <a:solidFill>
                  <a:srgbClr val="C00000"/>
                </a:solidFill>
              </a:rPr>
              <a:t>15317 обучающихся</a:t>
            </a:r>
            <a:r>
              <a:rPr lang="ru-RU" dirty="0"/>
              <a:t> </a:t>
            </a:r>
            <a:r>
              <a:rPr lang="ru-RU" dirty="0" smtClean="0"/>
              <a:t>из </a:t>
            </a:r>
            <a:r>
              <a:rPr lang="ru-RU" dirty="0"/>
              <a:t>42 муниципальных образований РТ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491880" y="915566"/>
            <a:ext cx="5184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Данные по РТ в сравнении с выборкой по РФ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752" y="3238406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Успеваемость  по РТ – </a:t>
            </a:r>
            <a:r>
              <a:rPr lang="ru-RU" b="1" dirty="0" smtClean="0">
                <a:solidFill>
                  <a:srgbClr val="C00000"/>
                </a:solidFill>
              </a:rPr>
              <a:t>98,9%,</a:t>
            </a:r>
          </a:p>
          <a:p>
            <a:r>
              <a:rPr lang="ru-RU" dirty="0" smtClean="0"/>
              <a:t>Качество по РТ – </a:t>
            </a:r>
            <a:r>
              <a:rPr lang="ru-RU" b="1" dirty="0" smtClean="0">
                <a:solidFill>
                  <a:srgbClr val="C00000"/>
                </a:solidFill>
              </a:rPr>
              <a:t>84,73%.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" y="-20538"/>
            <a:ext cx="9192896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411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fanaseva\Desktop\сам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3" y="104587"/>
            <a:ext cx="658802" cy="64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701824" y="4804000"/>
            <a:ext cx="8370168" cy="288032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/>
              <a:t>Министерство образования и науки Республики Татарстан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0AA953-8F8B-41CF-A1AB-C67361DBF7BD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547664" y="186040"/>
            <a:ext cx="7371692" cy="481745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Всероссийские проверочные работы в РТ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91880" y="987574"/>
            <a:ext cx="5184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Данные по РТ в сравнении с выборкой по РФ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1802305"/>
              </p:ext>
            </p:extLst>
          </p:nvPr>
        </p:nvGraphicFramePr>
        <p:xfrm>
          <a:off x="2763666" y="1491971"/>
          <a:ext cx="6155690" cy="9131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20280"/>
                <a:gridCol w="1080120"/>
                <a:gridCol w="504056"/>
                <a:gridCol w="648072"/>
                <a:gridCol w="720080"/>
                <a:gridCol w="683082"/>
              </a:tblGrid>
              <a:tr h="0">
                <a:tc rowSpan="2">
                  <a:txBody>
                    <a:bodyPr/>
                    <a:lstStyle/>
                    <a:p>
                      <a:pPr marL="9525" algn="ctr">
                        <a:lnSpc>
                          <a:spcPct val="107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ВПР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9525">
                        <a:lnSpc>
                          <a:spcPct val="107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Кол-во участников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marL="9525" algn="ctr">
                        <a:lnSpc>
                          <a:spcPct val="107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Распределение баллов (%)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7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7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7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7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9525">
                        <a:lnSpc>
                          <a:spcPct val="107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Вся выборка РФ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7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371916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7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4.8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7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18.6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7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38.9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7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37.7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9525">
                        <a:lnSpc>
                          <a:spcPct val="107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Республика Татарстан, 5 класс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7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12853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7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3.5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7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19.4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7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40.7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7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36.3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14" name="Рисунок 1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3" y="2787774"/>
            <a:ext cx="5622948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55" y="0"/>
            <a:ext cx="9192896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23528" y="843558"/>
            <a:ext cx="22553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Количество участников ВПР по русскому языку в </a:t>
            </a:r>
            <a:r>
              <a:rPr lang="ru-RU" sz="1600" b="1" dirty="0" smtClean="0">
                <a:solidFill>
                  <a:srgbClr val="C00000"/>
                </a:solidFill>
              </a:rPr>
              <a:t>5 классах - 12853 </a:t>
            </a:r>
            <a:r>
              <a:rPr lang="ru-RU" sz="1600" b="1" dirty="0">
                <a:solidFill>
                  <a:srgbClr val="C00000"/>
                </a:solidFill>
              </a:rPr>
              <a:t>обучающихся</a:t>
            </a:r>
            <a:r>
              <a:rPr lang="ru-RU" sz="1600" dirty="0"/>
              <a:t> </a:t>
            </a:r>
            <a:r>
              <a:rPr lang="ru-RU" sz="1600" dirty="0" smtClean="0"/>
              <a:t>из 43 </a:t>
            </a:r>
            <a:r>
              <a:rPr lang="ru-RU" sz="1600" dirty="0"/>
              <a:t>муниципальных образований РТ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2422" y="3154201"/>
            <a:ext cx="3119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Успеваемость  по РТ – </a:t>
            </a:r>
            <a:r>
              <a:rPr lang="ru-RU" b="1" dirty="0" smtClean="0">
                <a:solidFill>
                  <a:srgbClr val="C00000"/>
                </a:solidFill>
              </a:rPr>
              <a:t>96,5%,</a:t>
            </a:r>
          </a:p>
          <a:p>
            <a:r>
              <a:rPr lang="ru-RU" dirty="0" smtClean="0"/>
              <a:t>Качество по РТ – </a:t>
            </a:r>
            <a:r>
              <a:rPr lang="ru-RU" b="1" dirty="0" smtClean="0">
                <a:solidFill>
                  <a:srgbClr val="C00000"/>
                </a:solidFill>
              </a:rPr>
              <a:t>77%.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46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fanaseva\Desktop\сам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4587"/>
            <a:ext cx="658802" cy="64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701824" y="4804000"/>
            <a:ext cx="8370168" cy="288032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/>
              <a:t>Министерство образования и науки Республики Татарстан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0AA953-8F8B-41CF-A1AB-C67361DBF7BD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186040"/>
            <a:ext cx="7371692" cy="481745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ВПР в РТ. Русский язык. Выводы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" y="0"/>
            <a:ext cx="9192896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9592" y="1289357"/>
            <a:ext cx="77768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Результаты ВПР по русскому языку в Республике Татарстан в целом соответствуют средним значениям Российской Федерации.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Требует тщательного анализа </a:t>
            </a:r>
            <a:r>
              <a:rPr lang="ru-RU" dirty="0"/>
              <a:t>в отдельных муниципальных районах </a:t>
            </a:r>
            <a:r>
              <a:rPr lang="ru-RU" dirty="0" smtClean="0"/>
              <a:t>руководителями РМО начальных классов совместно с руководителями РМО учителей русского языка и литературы полученные результаты как с высокими, так и низкими показателями выполнения отдельных заданий, включая системную работу по достижению предметных и </a:t>
            </a:r>
            <a:r>
              <a:rPr lang="ru-RU" dirty="0" err="1" smtClean="0"/>
              <a:t>метапредметных</a:t>
            </a:r>
            <a:r>
              <a:rPr lang="ru-RU" dirty="0" smtClean="0"/>
              <a:t> результатов.</a:t>
            </a:r>
          </a:p>
        </p:txBody>
      </p:sp>
    </p:spTree>
    <p:extLst>
      <p:ext uri="{BB962C8B-B14F-4D97-AF65-F5344CB8AC3E}">
        <p14:creationId xmlns:p14="http://schemas.microsoft.com/office/powerpoint/2010/main" val="11345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92896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3479"/>
            <a:ext cx="9144000" cy="4392487"/>
          </a:xfrm>
        </p:spPr>
        <p:txBody>
          <a:bodyPr>
            <a:normAutofit fontScale="90000"/>
          </a:bodyPr>
          <a:lstStyle/>
          <a:p>
            <a:pPr>
              <a:tabLst>
                <a:tab pos="1524000" algn="l"/>
              </a:tabLst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Внутренний контроль</a:t>
            </a:r>
            <a:b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1.Директорские контрольные работы по итогам </a:t>
            </a:r>
            <a:b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2800" b="1" dirty="0" smtClean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 </a:t>
            </a:r>
            <a:r>
              <a:rPr lang="ru-RU" sz="2800" b="1" dirty="0" smtClean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четверти</a:t>
            </a:r>
            <a:br>
              <a:rPr lang="ru-RU" sz="2800" b="1" dirty="0" smtClean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800" b="1" dirty="0" smtClean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(осенние каникулы с 31.10.2016 по 06.11.2016, </a:t>
            </a:r>
            <a:br>
              <a:rPr lang="ru-RU" sz="2800" b="1" dirty="0" smtClean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800" b="1" dirty="0" smtClean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проведение контрольных работ с 18.10.16 по 21.10.16)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6,7 классы 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 русский язык, математика</a:t>
            </a:r>
            <a:b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8,9 классы 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 физика, химия, математика</a:t>
            </a: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Контроль: </a:t>
            </a:r>
            <a:r>
              <a:rPr lang="ru-RU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МОУО; оценки выставляются в журнал</a:t>
            </a:r>
            <a:endParaRPr lang="ru-RU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00892" y="4530154"/>
            <a:ext cx="2133600" cy="273844"/>
          </a:xfrm>
        </p:spPr>
        <p:txBody>
          <a:bodyPr/>
          <a:lstStyle/>
          <a:p>
            <a:pPr>
              <a:defRPr/>
            </a:pPr>
            <a:fld id="{A35C4B2E-EB75-4C87-9883-51863D5A52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 descr="C:\Users\Afanaseva\Desktop\са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79" y="68586"/>
            <a:ext cx="676250" cy="67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4065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92896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1547666" y="51470"/>
            <a:ext cx="7645231" cy="1296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906056" y="169714"/>
            <a:ext cx="7848872" cy="5298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2060"/>
                </a:solidFill>
              </a:rPr>
              <a:t>Региональная система оценки качества образования </a:t>
            </a:r>
            <a:endParaRPr lang="ru-RU" sz="2400" b="1" dirty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(</a:t>
            </a:r>
            <a:r>
              <a:rPr lang="ru-RU" sz="2400" b="1" dirty="0" smtClean="0">
                <a:solidFill>
                  <a:srgbClr val="A8246F"/>
                </a:solidFill>
              </a:rPr>
              <a:t>2016 – 2017 учебный год</a:t>
            </a:r>
            <a:r>
              <a:rPr lang="ru-RU" sz="2400" b="1" dirty="0" smtClean="0">
                <a:solidFill>
                  <a:srgbClr val="002060"/>
                </a:solidFill>
              </a:rPr>
              <a:t>) </a:t>
            </a:r>
          </a:p>
        </p:txBody>
      </p:sp>
      <p:pic>
        <p:nvPicPr>
          <p:cNvPr id="10" name="Picture 2" descr="C:\Users\Afanaseva\Desktop\сам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75" y="115099"/>
            <a:ext cx="648072" cy="64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32" y="4512484"/>
            <a:ext cx="2133600" cy="273844"/>
          </a:xfrm>
        </p:spPr>
        <p:txBody>
          <a:bodyPr/>
          <a:lstStyle/>
          <a:p>
            <a:fld id="{905E0CB1-8A1B-4CAB-B415-0D44295713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99" y="915566"/>
            <a:ext cx="8613981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8499" y="3219822"/>
            <a:ext cx="2493301" cy="57606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1562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896" y="-20538"/>
            <a:ext cx="9192896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403648" y="205978"/>
            <a:ext cx="7488832" cy="6915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105272" y="2571751"/>
            <a:ext cx="7715200" cy="2016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3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6400" dirty="0"/>
          </a:p>
        </p:txBody>
      </p:sp>
      <p:sp>
        <p:nvSpPr>
          <p:cNvPr id="21" name="Заголовок 2"/>
          <p:cNvSpPr txBox="1">
            <a:spLocks/>
          </p:cNvSpPr>
          <p:nvPr/>
        </p:nvSpPr>
        <p:spPr>
          <a:xfrm>
            <a:off x="971600" y="1275607"/>
            <a:ext cx="7992888" cy="22682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endParaRPr lang="ru-RU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2" name="Заголовок 2"/>
          <p:cNvSpPr>
            <a:spLocks noGrp="1"/>
          </p:cNvSpPr>
          <p:nvPr>
            <p:ph type="ctrTitle"/>
          </p:nvPr>
        </p:nvSpPr>
        <p:spPr>
          <a:xfrm>
            <a:off x="1453513" y="47217"/>
            <a:ext cx="7488832" cy="864096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Сроки и продолжительность итогового сочинения (изложения)</a:t>
            </a:r>
            <a:endParaRPr lang="ru-RU" sz="24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8" name="Picture 2" descr="C:\Users\Afanaseva\Desktop\сам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7576"/>
            <a:ext cx="864096" cy="64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979007"/>
            <a:ext cx="86409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70C0"/>
                </a:solidFill>
              </a:rPr>
              <a:t>Итоговое </a:t>
            </a:r>
            <a:r>
              <a:rPr lang="ru-RU" sz="2000" b="1" dirty="0">
                <a:solidFill>
                  <a:srgbClr val="0070C0"/>
                </a:solidFill>
              </a:rPr>
              <a:t>сочинение (изложение) проводится 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7 декабря 2016 г.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70C0"/>
                </a:solidFill>
              </a:rPr>
              <a:t>В </a:t>
            </a:r>
            <a:r>
              <a:rPr lang="ru-RU" sz="2000" b="1" dirty="0">
                <a:solidFill>
                  <a:srgbClr val="0070C0"/>
                </a:solidFill>
              </a:rPr>
              <a:t>случае неудовлетворительного результата («незачет») и для ВПЛ дополнительные сроки -  в первую среду февраля </a:t>
            </a:r>
            <a:r>
              <a:rPr lang="ru-RU" sz="2000" b="1" dirty="0" smtClean="0">
                <a:solidFill>
                  <a:srgbClr val="FF0000"/>
                </a:solidFill>
              </a:rPr>
              <a:t>(</a:t>
            </a:r>
            <a:r>
              <a:rPr lang="ru-RU" sz="2000" b="1" dirty="0">
                <a:solidFill>
                  <a:srgbClr val="FF0000"/>
                </a:solidFill>
              </a:rPr>
              <a:t>1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>
                <a:solidFill>
                  <a:srgbClr val="FF0000"/>
                </a:solidFill>
              </a:rPr>
              <a:t>февраля </a:t>
            </a:r>
            <a:r>
              <a:rPr lang="ru-RU" sz="2000" b="1" dirty="0" smtClean="0">
                <a:solidFill>
                  <a:srgbClr val="FF0000"/>
                </a:solidFill>
              </a:rPr>
              <a:t>2016 </a:t>
            </a:r>
            <a:r>
              <a:rPr lang="ru-RU" sz="2000" b="1" dirty="0">
                <a:solidFill>
                  <a:srgbClr val="FF0000"/>
                </a:solidFill>
              </a:rPr>
              <a:t>г.) </a:t>
            </a:r>
            <a:r>
              <a:rPr lang="ru-RU" sz="2000" b="1" dirty="0">
                <a:solidFill>
                  <a:srgbClr val="0070C0"/>
                </a:solidFill>
              </a:rPr>
              <a:t>и первую рабочую среду мая </a:t>
            </a:r>
            <a:r>
              <a:rPr lang="ru-RU" sz="2000" b="1" dirty="0" smtClean="0">
                <a:solidFill>
                  <a:srgbClr val="FF0000"/>
                </a:solidFill>
              </a:rPr>
              <a:t>(</a:t>
            </a:r>
            <a:r>
              <a:rPr lang="ru-RU" sz="2000" b="1" dirty="0">
                <a:solidFill>
                  <a:srgbClr val="FF0000"/>
                </a:solidFill>
              </a:rPr>
              <a:t>3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>
                <a:solidFill>
                  <a:srgbClr val="FF0000"/>
                </a:solidFill>
              </a:rPr>
              <a:t>мая </a:t>
            </a:r>
            <a:r>
              <a:rPr lang="ru-RU" sz="2000" b="1" dirty="0" smtClean="0">
                <a:solidFill>
                  <a:srgbClr val="FF0000"/>
                </a:solidFill>
              </a:rPr>
              <a:t>2016г.)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70C0"/>
                </a:solidFill>
              </a:rPr>
              <a:t>При получении неудовлетворительного результата обучающиеся вправе пересдать, но не более двух раз и только в сроки предусмотренные расписанием проведения.</a:t>
            </a:r>
            <a:endParaRPr lang="ru-RU" sz="2000" b="1" dirty="0">
              <a:solidFill>
                <a:srgbClr val="0070C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70C0"/>
                </a:solidFill>
              </a:rPr>
              <a:t> Продолжительность </a:t>
            </a:r>
            <a:r>
              <a:rPr lang="ru-RU" sz="2000" b="1" dirty="0">
                <a:solidFill>
                  <a:srgbClr val="0070C0"/>
                </a:solidFill>
              </a:rPr>
              <a:t>проведения итогового сочинения (изложения) </a:t>
            </a:r>
            <a:r>
              <a:rPr lang="ru-RU" sz="2000" b="1" dirty="0" smtClean="0">
                <a:solidFill>
                  <a:srgbClr val="0070C0"/>
                </a:solidFill>
              </a:rPr>
              <a:t>–                  </a:t>
            </a:r>
            <a:r>
              <a:rPr lang="ru-RU" sz="2000" b="1" i="1" dirty="0" smtClean="0">
                <a:solidFill>
                  <a:srgbClr val="FF0000"/>
                </a:solidFill>
              </a:rPr>
              <a:t>3 часа 55 минут</a:t>
            </a:r>
            <a:r>
              <a:rPr lang="ru-RU" sz="2000" b="1" dirty="0" smtClean="0">
                <a:solidFill>
                  <a:srgbClr val="FF0000"/>
                </a:solidFill>
              </a:rPr>
              <a:t> (235 </a:t>
            </a:r>
            <a:r>
              <a:rPr lang="ru-RU" sz="2000" b="1" dirty="0">
                <a:solidFill>
                  <a:srgbClr val="FF0000"/>
                </a:solidFill>
              </a:rPr>
              <a:t>мин</a:t>
            </a:r>
            <a:r>
              <a:rPr lang="ru-RU" sz="2000" b="1" dirty="0" smtClean="0">
                <a:solidFill>
                  <a:srgbClr val="FF0000"/>
                </a:solidFill>
              </a:rPr>
              <a:t>.)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70C0"/>
                </a:solidFill>
              </a:rPr>
              <a:t>Начало </a:t>
            </a:r>
            <a:r>
              <a:rPr lang="ru-RU" sz="2000" b="1" dirty="0">
                <a:solidFill>
                  <a:srgbClr val="0070C0"/>
                </a:solidFill>
              </a:rPr>
              <a:t>сочинения (изложения) – </a:t>
            </a:r>
            <a:r>
              <a:rPr lang="ru-RU" sz="2000" b="1" i="1" dirty="0">
                <a:solidFill>
                  <a:srgbClr val="FF0000"/>
                </a:solidFill>
              </a:rPr>
              <a:t>10.00</a:t>
            </a:r>
            <a:r>
              <a:rPr lang="ru-RU" sz="2000" b="1" i="1" dirty="0">
                <a:solidFill>
                  <a:srgbClr val="0070C0"/>
                </a:solidFill>
              </a:rPr>
              <a:t> </a:t>
            </a:r>
            <a:r>
              <a:rPr lang="ru-RU" sz="2000" b="1" dirty="0">
                <a:solidFill>
                  <a:srgbClr val="0070C0"/>
                </a:solidFill>
              </a:rPr>
              <a:t>по местному времени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70C0"/>
                </a:solidFill>
              </a:rPr>
              <a:t>Для обучающихся с ОВЗ и детей-инвалидов – увеличивается на </a:t>
            </a:r>
            <a:r>
              <a:rPr lang="ru-RU" sz="2000" b="1" i="1" dirty="0">
                <a:solidFill>
                  <a:srgbClr val="FF0000"/>
                </a:solidFill>
              </a:rPr>
              <a:t>1,5 </a:t>
            </a:r>
            <a:r>
              <a:rPr lang="ru-RU" sz="2000" b="1" i="1" dirty="0" smtClean="0">
                <a:solidFill>
                  <a:srgbClr val="FF0000"/>
                </a:solidFill>
              </a:rPr>
              <a:t>часа </a:t>
            </a:r>
            <a:r>
              <a:rPr lang="ru-RU" sz="2000" b="1" dirty="0" smtClean="0">
                <a:solidFill>
                  <a:srgbClr val="0070C0"/>
                </a:solidFill>
              </a:rPr>
              <a:t>(более </a:t>
            </a:r>
            <a:r>
              <a:rPr lang="ru-RU" sz="2000" b="1" dirty="0">
                <a:solidFill>
                  <a:srgbClr val="0070C0"/>
                </a:solidFill>
              </a:rPr>
              <a:t>4 часов – питание)</a:t>
            </a:r>
          </a:p>
        </p:txBody>
      </p:sp>
    </p:spTree>
    <p:extLst>
      <p:ext uri="{BB962C8B-B14F-4D97-AF65-F5344CB8AC3E}">
        <p14:creationId xmlns:p14="http://schemas.microsoft.com/office/powerpoint/2010/main" val="23075045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92896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907704" y="249493"/>
            <a:ext cx="6172200" cy="42155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01824" y="1059582"/>
            <a:ext cx="8118648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endParaRPr lang="ru-RU" b="1" dirty="0" smtClean="0">
              <a:solidFill>
                <a:srgbClr val="0070C0"/>
              </a:solidFill>
            </a:endParaRPr>
          </a:p>
          <a:p>
            <a:pPr lvl="1" algn="just"/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  </a:t>
            </a:r>
            <a:endParaRPr lang="ru-RU" b="1" dirty="0">
              <a:solidFill>
                <a:srgbClr val="0070C0"/>
              </a:solidFill>
            </a:endParaRPr>
          </a:p>
          <a:p>
            <a:pPr lvl="1"/>
            <a:endParaRPr lang="ru-RU" sz="1650" dirty="0"/>
          </a:p>
        </p:txBody>
      </p:sp>
      <p:pic>
        <p:nvPicPr>
          <p:cNvPr id="10" name="Picture 2" descr="C:\Users\Afanaseva\Desktop\сам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7576"/>
            <a:ext cx="864096" cy="64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4569972"/>
            <a:ext cx="2133600" cy="273844"/>
          </a:xfrm>
        </p:spPr>
        <p:txBody>
          <a:bodyPr/>
          <a:lstStyle/>
          <a:p>
            <a:fld id="{2E1AE7FE-9857-4954-863E-6424AC6B4709}" type="slidenum">
              <a:rPr lang="ru-RU" smtClean="0"/>
              <a:pPr/>
              <a:t>22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331640" y="141480"/>
            <a:ext cx="72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Нормативно-правовые документы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итогового сочинения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1059582"/>
            <a:ext cx="85689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Письмо МО и Н РТ от 8. 11 2016 года «О направлении методических рекомендаций»</a:t>
            </a:r>
          </a:p>
          <a:p>
            <a:pPr algn="just"/>
            <a:endParaRPr lang="ru-RU" sz="2000" b="1" dirty="0">
              <a:solidFill>
                <a:srgbClr val="002060"/>
              </a:solidFill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Приказ МО и Н РТ от 14.11 2016 года № под-2216/16 «О </a:t>
            </a:r>
            <a:r>
              <a:rPr lang="ru-RU" sz="2000" b="1" dirty="0">
                <a:solidFill>
                  <a:srgbClr val="002060"/>
                </a:solidFill>
              </a:rPr>
              <a:t>проведении итогового сочинения (изложения) в Республике </a:t>
            </a:r>
            <a:r>
              <a:rPr lang="ru-RU" sz="2000" b="1" dirty="0" smtClean="0">
                <a:solidFill>
                  <a:srgbClr val="002060"/>
                </a:solidFill>
              </a:rPr>
              <a:t>Татарстан в </a:t>
            </a:r>
            <a:r>
              <a:rPr lang="ru-RU" sz="2000" b="1" dirty="0">
                <a:solidFill>
                  <a:srgbClr val="002060"/>
                </a:solidFill>
              </a:rPr>
              <a:t>2016-2017 учебном </a:t>
            </a:r>
            <a:r>
              <a:rPr lang="ru-RU" sz="2000" b="1" dirty="0" smtClean="0">
                <a:solidFill>
                  <a:srgbClr val="002060"/>
                </a:solidFill>
              </a:rPr>
              <a:t>году»</a:t>
            </a:r>
          </a:p>
          <a:p>
            <a:pPr algn="just"/>
            <a:endParaRPr lang="ru-RU" sz="2000" b="1" dirty="0">
              <a:solidFill>
                <a:srgbClr val="002060"/>
              </a:solidFill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Приказ МО и Н РТ от 14.11 2016 года № под-2217/16 «</a:t>
            </a:r>
            <a:r>
              <a:rPr lang="ru-RU" sz="2000" b="1" dirty="0">
                <a:solidFill>
                  <a:srgbClr val="002060"/>
                </a:solidFill>
              </a:rPr>
              <a:t>Об утверждении инструкций по организации и проведению итогового сочинения (изложения) в Республике Татарстан в 2016/2017 учебном </a:t>
            </a:r>
            <a:r>
              <a:rPr lang="ru-RU" sz="2000" b="1" dirty="0" smtClean="0">
                <a:solidFill>
                  <a:srgbClr val="002060"/>
                </a:solidFill>
              </a:rPr>
              <a:t>году»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5222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403648" y="205978"/>
            <a:ext cx="7488832" cy="6915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105272" y="2571751"/>
            <a:ext cx="7715200" cy="2016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3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6400" dirty="0"/>
          </a:p>
        </p:txBody>
      </p:sp>
      <p:sp>
        <p:nvSpPr>
          <p:cNvPr id="21" name="Заголовок 2"/>
          <p:cNvSpPr txBox="1">
            <a:spLocks/>
          </p:cNvSpPr>
          <p:nvPr/>
        </p:nvSpPr>
        <p:spPr>
          <a:xfrm>
            <a:off x="971600" y="1275607"/>
            <a:ext cx="7992888" cy="22682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endParaRPr lang="ru-RU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2" name="Заголовок 2"/>
          <p:cNvSpPr>
            <a:spLocks noGrp="1"/>
          </p:cNvSpPr>
          <p:nvPr>
            <p:ph type="ctrTitle"/>
          </p:nvPr>
        </p:nvSpPr>
        <p:spPr>
          <a:xfrm>
            <a:off x="1259632" y="17194"/>
            <a:ext cx="7704856" cy="74559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Тематические направления </a:t>
            </a:r>
            <a:r>
              <a:rPr lang="ru-RU" sz="2400" b="1" dirty="0" smtClean="0">
                <a:solidFill>
                  <a:srgbClr val="0070C0"/>
                </a:solidFill>
              </a:rPr>
              <a:t>итогового сочинения 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в 2016-2017 </a:t>
            </a:r>
            <a:r>
              <a:rPr lang="ru-RU" sz="2400" b="1" dirty="0">
                <a:solidFill>
                  <a:srgbClr val="0070C0"/>
                </a:solidFill>
              </a:rPr>
              <a:t>учебном году</a:t>
            </a:r>
            <a:endParaRPr lang="ru-RU" sz="24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8" name="Picture 2" descr="C:\Users\Afanaseva\Desktop\сам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" y="67576"/>
            <a:ext cx="864096" cy="64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42"/>
            <a:ext cx="9192896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5424762"/>
              </p:ext>
            </p:extLst>
          </p:nvPr>
        </p:nvGraphicFramePr>
        <p:xfrm>
          <a:off x="10269" y="769820"/>
          <a:ext cx="9036496" cy="40843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224136"/>
                <a:gridCol w="7812360"/>
              </a:tblGrid>
              <a:tr h="3129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</a:rPr>
                        <a:t>Тематическое</a:t>
                      </a:r>
                      <a:br>
                        <a:rPr lang="ru-RU" sz="1400" b="1" dirty="0">
                          <a:solidFill>
                            <a:srgbClr val="0070C0"/>
                          </a:solidFill>
                          <a:effectLst/>
                        </a:rPr>
                      </a:b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</a:rPr>
                        <a:t>направление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421" marR="304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</a:rPr>
                        <a:t>Комментарий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421" marR="304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312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«Разум и чувство»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421" marR="304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Направление предполагает раздумье о разуме и чувстве как двух важнейших составляющих внутреннего мира человека, которые влияют на его устремления и поступки. Тема разума и чувства интересна для писателей разных культур и эпох: герои литературных произведений нередко оказываются перед выбором между велением чувства и подсказкой разума.</a:t>
                      </a:r>
                      <a:endParaRPr lang="ru-RU" sz="12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421" marR="304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845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«Честь и бесчестие»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421" marR="304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В основе направления лежат полярные понятия, связанные с выбором человека: быть верным голосу совести, следовать моральным принципам или идти путем предательства, лжи и лицемерия.</a:t>
                      </a:r>
                      <a:r>
                        <a:rPr lang="ru-RU" sz="1200" b="1" dirty="0" smtClean="0">
                          <a:solidFill>
                            <a:srgbClr val="0070C0"/>
                          </a:solidFill>
                        </a:rPr>
                        <a:t/>
                      </a:r>
                      <a:br>
                        <a:rPr lang="ru-RU" sz="1200" b="1" dirty="0" smtClean="0">
                          <a:solidFill>
                            <a:srgbClr val="0070C0"/>
                          </a:solidFill>
                        </a:rPr>
                      </a:br>
                      <a:r>
                        <a:rPr lang="ru-RU" sz="1200" b="1" i="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Многие писатели сосредотачивали внимание на изображении разных проявлений человека</a:t>
                      </a:r>
                      <a:endParaRPr lang="ru-RU" sz="12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421" marR="304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765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«Победа и поражение»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421" marR="304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Направление позволяет размышлять о победе и поражении в разных аспектах: социально-историческом, нравственно-философском, психологическом. Рассуждение может быть связано как с внешними конфликтными событиями в жизни человека, страны, мира, так и с внутренней борьбой человека с самим собой, ее причинами и результатами</a:t>
                      </a:r>
                      <a:endParaRPr lang="ru-RU" sz="12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421" marR="304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367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«Опыт и ошибки»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421" marR="304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В рамках направления возможны рассуждения о ценности духовного и практического опыта отдельной личности, народа, человечества в целом, о цене ошибок на пути познания мира, обретения жизненного опыта.</a:t>
                      </a:r>
                      <a:r>
                        <a:rPr lang="ru-RU" sz="1200" b="1" dirty="0" smtClean="0">
                          <a:solidFill>
                            <a:srgbClr val="0070C0"/>
                          </a:solidFill>
                        </a:rPr>
                        <a:t/>
                      </a:r>
                      <a:br>
                        <a:rPr lang="ru-RU" sz="1200" b="1" dirty="0" smtClean="0">
                          <a:solidFill>
                            <a:srgbClr val="0070C0"/>
                          </a:solidFill>
                        </a:rPr>
                      </a:br>
                      <a:r>
                        <a:rPr lang="ru-RU" sz="1200" b="1" i="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Литература часто заставляет задуматься о взаимосвязи опыта и ошибок: об опыте, предотвращающем ошибки, об ошибках</a:t>
                      </a:r>
                      <a:endParaRPr lang="ru-RU" sz="12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421" marR="304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5395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«Дружба и вражда»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421" marR="304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Направление нацеливает на рассуждение о ценности человеческой дружбы, о путях достижения взаимопонимания между отдельными людьми, их сообществами и даже целыми народами, а также об истоках и последствиях вражды между ними. Содержание многих литературных произведений связано с теплотой человеческих отношений или неприязнью людей, с перерастанием дружбы во вражду или наоборот, с изображением человека, способного или не способного ценить дружбу, умеющего преодолевать конфликты или сеющего вражду.</a:t>
                      </a:r>
                      <a:endParaRPr lang="ru-RU" sz="12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421" marR="304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1739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92896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403648" y="205978"/>
            <a:ext cx="7488832" cy="6915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105272" y="2571751"/>
            <a:ext cx="7715200" cy="2016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3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6400" dirty="0"/>
          </a:p>
        </p:txBody>
      </p:sp>
      <p:sp>
        <p:nvSpPr>
          <p:cNvPr id="21" name="Заголовок 2"/>
          <p:cNvSpPr txBox="1">
            <a:spLocks/>
          </p:cNvSpPr>
          <p:nvPr/>
        </p:nvSpPr>
        <p:spPr>
          <a:xfrm>
            <a:off x="971600" y="1275607"/>
            <a:ext cx="7992888" cy="22682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endParaRPr lang="ru-RU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2" name="Заголовок 2"/>
          <p:cNvSpPr>
            <a:spLocks noGrp="1"/>
          </p:cNvSpPr>
          <p:nvPr>
            <p:ph type="ctrTitle"/>
          </p:nvPr>
        </p:nvSpPr>
        <p:spPr>
          <a:xfrm>
            <a:off x="1475656" y="46490"/>
            <a:ext cx="7488832" cy="756084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Проверка итоговых сочинений (изложений)</a:t>
            </a:r>
            <a:endParaRPr lang="ru-RU" sz="24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8" name="Picture 2" descr="C:\Users\Afanaseva\Desktop\сам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7576"/>
            <a:ext cx="864096" cy="64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843558"/>
            <a:ext cx="864096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2000" dirty="0" smtClean="0"/>
              <a:t> </a:t>
            </a:r>
            <a:r>
              <a:rPr lang="ru-RU" b="1" dirty="0" smtClean="0">
                <a:solidFill>
                  <a:srgbClr val="0070C0"/>
                </a:solidFill>
              </a:rPr>
              <a:t>Проверка </a:t>
            </a:r>
            <a:r>
              <a:rPr lang="ru-RU" b="1" dirty="0">
                <a:solidFill>
                  <a:srgbClr val="0070C0"/>
                </a:solidFill>
              </a:rPr>
              <a:t>и оценивание – </a:t>
            </a:r>
            <a:r>
              <a:rPr lang="ru-RU" b="1" dirty="0" smtClean="0">
                <a:solidFill>
                  <a:srgbClr val="0070C0"/>
                </a:solidFill>
              </a:rPr>
              <a:t>экспертные  комиссии муниципального и регионального уровней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70C0"/>
                </a:solidFill>
              </a:rPr>
              <a:t>Муниципальный орган управления образованием – приказ о создании муниципальной комиссии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70C0"/>
                </a:solidFill>
              </a:rPr>
              <a:t>Проверка </a:t>
            </a:r>
            <a:r>
              <a:rPr lang="ru-RU" b="1" dirty="0">
                <a:solidFill>
                  <a:srgbClr val="0070C0"/>
                </a:solidFill>
              </a:rPr>
              <a:t>осуществляется одним экспертом один раз.</a:t>
            </a:r>
          </a:p>
          <a:p>
            <a:pPr algn="just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70C0"/>
                </a:solidFill>
              </a:rPr>
              <a:t> Проверка </a:t>
            </a:r>
            <a:r>
              <a:rPr lang="ru-RU" b="1" dirty="0">
                <a:solidFill>
                  <a:srgbClr val="0070C0"/>
                </a:solidFill>
              </a:rPr>
              <a:t>– в соответствии с критериями, разработанными Рособрнадзором</a:t>
            </a:r>
          </a:p>
          <a:p>
            <a:pPr algn="just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70C0"/>
                </a:solidFill>
              </a:rPr>
              <a:t> Технический специалист отдела образования </a:t>
            </a:r>
            <a:r>
              <a:rPr lang="ru-RU" b="1" dirty="0">
                <a:solidFill>
                  <a:srgbClr val="0070C0"/>
                </a:solidFill>
              </a:rPr>
              <a:t>– копирование регистрационных бланков и бланков записи обучающихся, ВПЛ</a:t>
            </a:r>
          </a:p>
          <a:p>
            <a:pPr algn="just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70C0"/>
                </a:solidFill>
              </a:rPr>
              <a:t> Результаты </a:t>
            </a:r>
            <a:r>
              <a:rPr lang="ru-RU" b="1" dirty="0">
                <a:solidFill>
                  <a:srgbClr val="0070C0"/>
                </a:solidFill>
              </a:rPr>
              <a:t>проверки вносятся в копию бланка регистрации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70C0"/>
                </a:solidFill>
              </a:rPr>
              <a:t>Ответственное лицо переносит результаты проверки из копий бланков регистрации в оригиналы бланков регистрации обучающихся, ВПЛ</a:t>
            </a:r>
          </a:p>
          <a:p>
            <a:pPr algn="just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70C0"/>
                </a:solidFill>
              </a:rPr>
              <a:t> Проверка </a:t>
            </a:r>
            <a:r>
              <a:rPr lang="ru-RU" b="1" dirty="0">
                <a:solidFill>
                  <a:srgbClr val="0070C0"/>
                </a:solidFill>
              </a:rPr>
              <a:t>завершается не позднее чем </a:t>
            </a:r>
            <a:r>
              <a:rPr lang="ru-RU" b="1" dirty="0" smtClean="0">
                <a:solidFill>
                  <a:srgbClr val="0070C0"/>
                </a:solidFill>
              </a:rPr>
              <a:t>через семь календарных дней </a:t>
            </a:r>
            <a:r>
              <a:rPr lang="ru-RU" b="1" dirty="0">
                <a:solidFill>
                  <a:srgbClr val="0070C0"/>
                </a:solidFill>
              </a:rPr>
              <a:t>с даты проведения итогового сочинения (изложения)</a:t>
            </a:r>
          </a:p>
        </p:txBody>
      </p:sp>
    </p:spTree>
    <p:extLst>
      <p:ext uri="{BB962C8B-B14F-4D97-AF65-F5344CB8AC3E}">
        <p14:creationId xmlns:p14="http://schemas.microsoft.com/office/powerpoint/2010/main" val="21299744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546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-44449"/>
            <a:ext cx="9175750" cy="523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2028800"/>
            <a:ext cx="9144000" cy="830966"/>
          </a:xfrm>
          <a:prstGeom prst="rect">
            <a:avLst/>
          </a:prstGeom>
        </p:spPr>
        <p:txBody>
          <a:bodyPr wrap="square" lIns="91410" tIns="45705" rIns="91410" bIns="45705">
            <a:spAutoFit/>
          </a:bodyPr>
          <a:lstStyle/>
          <a:p>
            <a:pPr algn="ctr" defTabSz="914063"/>
            <a:r>
              <a:rPr lang="ru-RU" altLang="ru-RU" sz="4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СПАСИБО ЗА ВНИМАНИЕ!</a:t>
            </a:r>
            <a:endParaRPr lang="ru-RU" sz="4800" kern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4458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538"/>
            <a:ext cx="9192896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99592" y="123478"/>
            <a:ext cx="8147248" cy="857250"/>
          </a:xfrm>
        </p:spPr>
        <p:txBody>
          <a:bodyPr>
            <a:noAutofit/>
          </a:bodyPr>
          <a:lstStyle/>
          <a:p>
            <a:r>
              <a:rPr lang="ru-RU" sz="3200" dirty="0" smtClean="0"/>
              <a:t>Нормативно-правовая регламентация контрольных мероприятий</a:t>
            </a:r>
            <a:endParaRPr lang="ru-RU" sz="3200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90795" y="1131590"/>
            <a:ext cx="5993373" cy="339447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проведение итогового контроля регламентируется </a:t>
            </a:r>
            <a:r>
              <a:rPr lang="ru-RU" sz="1800" dirty="0"/>
              <a:t>планом </a:t>
            </a:r>
            <a:r>
              <a:rPr lang="ru-RU" sz="1800" dirty="0" smtClean="0"/>
              <a:t>ВШК, </a:t>
            </a:r>
            <a:r>
              <a:rPr lang="ru-RU" sz="1800" dirty="0"/>
              <a:t>приказом </a:t>
            </a:r>
            <a:r>
              <a:rPr lang="ru-RU" sz="1800" dirty="0" smtClean="0"/>
              <a:t>по образовательной организации (управления образования)</a:t>
            </a:r>
          </a:p>
          <a:p>
            <a:r>
              <a:rPr lang="ru-RU" sz="1800" dirty="0" smtClean="0"/>
              <a:t>сотрудники управления образования и методической службы назначаются ответственными за контроль проведения итоговых контрольных работ в школах.</a:t>
            </a:r>
            <a:endParaRPr lang="ru-RU" sz="1800" dirty="0"/>
          </a:p>
        </p:txBody>
      </p:sp>
      <p:pic>
        <p:nvPicPr>
          <p:cNvPr id="10" name="Содержимое 3" descr="2 003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lum contrast="-10000"/>
          </a:blip>
          <a:srcRect l="7272" r="3336"/>
          <a:stretch>
            <a:fillRect/>
          </a:stretch>
        </p:blipFill>
        <p:spPr>
          <a:xfrm>
            <a:off x="6156176" y="1315195"/>
            <a:ext cx="2880320" cy="3394472"/>
          </a:xfrm>
          <a:ln w="3175">
            <a:solidFill>
              <a:schemeClr val="tx1"/>
            </a:solidFill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screen">
            <a:lum contrast="-10000"/>
          </a:blip>
          <a:srcRect/>
          <a:stretch>
            <a:fillRect/>
          </a:stretch>
        </p:blipFill>
        <p:spPr bwMode="auto">
          <a:xfrm>
            <a:off x="3707904" y="2920545"/>
            <a:ext cx="2448272" cy="178912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lum contrast="-10000"/>
          </a:blip>
          <a:srcRect l="21993" t="9367" r="19334" b="24337"/>
          <a:stretch>
            <a:fillRect/>
          </a:stretch>
        </p:blipFill>
        <p:spPr bwMode="auto">
          <a:xfrm>
            <a:off x="1383925" y="3147503"/>
            <a:ext cx="2304256" cy="1562164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2" descr="C:\Users\Afanaseva\Desktop\сам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34" y="99030"/>
            <a:ext cx="676252" cy="67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0924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92896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331640" y="1"/>
            <a:ext cx="7355160" cy="63536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Итоги проверочных мероприятий</a:t>
            </a:r>
            <a:endParaRPr lang="ru-RU" sz="3200" dirty="0"/>
          </a:p>
        </p:txBody>
      </p:sp>
      <p:pic>
        <p:nvPicPr>
          <p:cNvPr id="5" name="Содержимое 4" descr="12345 001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lum contrast="-10000"/>
          </a:blip>
          <a:stretch>
            <a:fillRect/>
          </a:stretch>
        </p:blipFill>
        <p:spPr>
          <a:xfrm>
            <a:off x="6084168" y="672521"/>
            <a:ext cx="3083426" cy="3164139"/>
          </a:xfrm>
        </p:spPr>
      </p:pic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107505" y="596438"/>
            <a:ext cx="5832648" cy="4279567"/>
          </a:xfrm>
        </p:spPr>
        <p:txBody>
          <a:bodyPr>
            <a:noAutofit/>
          </a:bodyPr>
          <a:lstStyle/>
          <a:p>
            <a:r>
              <a:rPr lang="ru-RU" sz="1800" dirty="0" smtClean="0"/>
              <a:t>по итогам проверочных работ издаются нормативные документы, регламентирующие действия школ по коррекции учебной деятельности;</a:t>
            </a:r>
          </a:p>
          <a:p>
            <a:r>
              <a:rPr lang="ru-RU" sz="1800" dirty="0" smtClean="0"/>
              <a:t>районная методическая </a:t>
            </a:r>
            <a:r>
              <a:rPr lang="ru-RU" sz="1800" dirty="0"/>
              <a:t>служба анализирует </a:t>
            </a:r>
            <a:r>
              <a:rPr lang="ru-RU" sz="1800" dirty="0" smtClean="0"/>
              <a:t>результаты </a:t>
            </a:r>
            <a:r>
              <a:rPr lang="ru-RU" sz="1800" dirty="0"/>
              <a:t>итогового контроля по школам и формирует сводный </a:t>
            </a:r>
            <a:r>
              <a:rPr lang="ru-RU" sz="1800" dirty="0" smtClean="0"/>
              <a:t>анализ;</a:t>
            </a:r>
          </a:p>
          <a:p>
            <a:r>
              <a:rPr lang="ru-RU" sz="1800" dirty="0" smtClean="0"/>
              <a:t>результаты </a:t>
            </a:r>
            <a:r>
              <a:rPr lang="ru-RU" sz="1800" dirty="0"/>
              <a:t>всех контрольных мероприятий </a:t>
            </a:r>
            <a:r>
              <a:rPr lang="ru-RU" sz="1800" dirty="0" smtClean="0"/>
              <a:t>анализируются </a:t>
            </a:r>
            <a:r>
              <a:rPr lang="ru-RU" sz="1800" dirty="0"/>
              <a:t>на 2 уровнях:</a:t>
            </a:r>
          </a:p>
          <a:p>
            <a:pPr marL="0" indent="0">
              <a:buNone/>
            </a:pPr>
            <a:r>
              <a:rPr lang="ru-RU" sz="1800" dirty="0"/>
              <a:t>Совещание руководителей школ</a:t>
            </a:r>
          </a:p>
          <a:p>
            <a:pPr lvl="1">
              <a:buFont typeface="Wingdings" pitchFamily="2" charset="2"/>
              <a:buChar char="Ø"/>
            </a:pPr>
            <a:r>
              <a:rPr lang="ru-RU" sz="1800" dirty="0"/>
              <a:t>Общий анализ</a:t>
            </a:r>
          </a:p>
          <a:p>
            <a:pPr marL="0" indent="0">
              <a:buNone/>
            </a:pPr>
            <a:r>
              <a:rPr lang="ru-RU" sz="1800" dirty="0"/>
              <a:t>Совещание заместителей директоров</a:t>
            </a:r>
          </a:p>
          <a:p>
            <a:pPr lvl="1">
              <a:buFont typeface="Wingdings" pitchFamily="2" charset="2"/>
              <a:buChar char="Ø"/>
            </a:pPr>
            <a:r>
              <a:rPr lang="ru-RU" sz="1800" dirty="0"/>
              <a:t>Аспектный </a:t>
            </a:r>
            <a:r>
              <a:rPr lang="ru-RU" sz="1800" dirty="0" smtClean="0"/>
              <a:t>анализ</a:t>
            </a:r>
            <a:endParaRPr lang="ru-RU" sz="1800" dirty="0"/>
          </a:p>
          <a:p>
            <a:r>
              <a:rPr lang="ru-RU" sz="1800" dirty="0" smtClean="0"/>
              <a:t>по </a:t>
            </a:r>
            <a:r>
              <a:rPr lang="ru-RU" sz="1800" dirty="0"/>
              <a:t>итогам контрольных работ по учебным предметам издаются приказы по </a:t>
            </a:r>
            <a:r>
              <a:rPr lang="ru-RU" sz="1800" dirty="0" smtClean="0"/>
              <a:t>ОО (УО)</a:t>
            </a:r>
            <a:endParaRPr lang="ru-RU" sz="1800" dirty="0"/>
          </a:p>
        </p:txBody>
      </p:sp>
      <p:pic>
        <p:nvPicPr>
          <p:cNvPr id="9" name="Содержимое 5" descr="12345 002.jpg"/>
          <p:cNvPicPr>
            <a:picLocks noChangeAspect="1"/>
          </p:cNvPicPr>
          <p:nvPr/>
        </p:nvPicPr>
        <p:blipFill>
          <a:blip r:embed="rId4" cstate="print">
            <a:lum contrast="-10000"/>
          </a:blip>
          <a:srcRect b="78685"/>
          <a:stretch>
            <a:fillRect/>
          </a:stretch>
        </p:blipFill>
        <p:spPr>
          <a:xfrm>
            <a:off x="6124642" y="3579862"/>
            <a:ext cx="2987824" cy="653522"/>
          </a:xfrm>
          <a:prstGeom prst="rect">
            <a:avLst/>
          </a:prstGeom>
        </p:spPr>
      </p:pic>
      <p:pic>
        <p:nvPicPr>
          <p:cNvPr id="6" name="Picture 2" descr="C:\Users\Afanaseva\Desktop\сам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"/>
            <a:ext cx="676252" cy="67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screen">
            <a:lum contrast="-20000"/>
          </a:blip>
          <a:srcRect/>
          <a:stretch>
            <a:fillRect/>
          </a:stretch>
        </p:blipFill>
        <p:spPr bwMode="auto">
          <a:xfrm>
            <a:off x="5026266" y="1640721"/>
            <a:ext cx="2592288" cy="259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 cstate="screen">
            <a:lum contrast="-20000"/>
          </a:blip>
          <a:srcRect/>
          <a:stretch>
            <a:fillRect/>
          </a:stretch>
        </p:blipFill>
        <p:spPr bwMode="auto">
          <a:xfrm>
            <a:off x="6911752" y="2582020"/>
            <a:ext cx="2232248" cy="226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4688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92896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2016-2017 учебный год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55948" y="867792"/>
            <a:ext cx="4040188" cy="479822"/>
          </a:xfrm>
        </p:spPr>
        <p:txBody>
          <a:bodyPr/>
          <a:lstStyle/>
          <a:p>
            <a:r>
              <a:rPr lang="ru-RU" dirty="0" smtClean="0">
                <a:solidFill>
                  <a:srgbClr val="A8246F"/>
                </a:solidFill>
              </a:rPr>
              <a:t>Сентябрь</a:t>
            </a:r>
            <a:endParaRPr lang="ru-RU" dirty="0">
              <a:solidFill>
                <a:srgbClr val="A8246F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79512" y="1480492"/>
            <a:ext cx="4272921" cy="2963466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ru-RU" b="1" dirty="0" smtClean="0">
                <a:solidFill>
                  <a:srgbClr val="00B050"/>
                </a:solidFill>
              </a:rPr>
              <a:t>1 класс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ru-RU" b="1" dirty="0" smtClean="0">
                <a:solidFill>
                  <a:srgbClr val="00B050"/>
                </a:solidFill>
              </a:rPr>
              <a:t>-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ru-RU" b="1" dirty="0" smtClean="0">
                <a:solidFill>
                  <a:srgbClr val="00B050"/>
                </a:solidFill>
              </a:rPr>
              <a:t>оценка готовности первоклассников к школе (</a:t>
            </a:r>
            <a:r>
              <a:rPr lang="en-US" b="1" dirty="0" smtClean="0">
                <a:solidFill>
                  <a:srgbClr val="00B050"/>
                </a:solidFill>
              </a:rPr>
              <a:t>IPIPS)</a:t>
            </a:r>
            <a:endParaRPr lang="ru-RU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B050"/>
                </a:solidFill>
              </a:rPr>
              <a:t>Институт оценки качества ВШЭ</a:t>
            </a:r>
          </a:p>
          <a:p>
            <a:pPr marL="0" indent="0">
              <a:buNone/>
            </a:pPr>
            <a:r>
              <a:rPr lang="ru-RU" b="1" dirty="0" err="1" smtClean="0">
                <a:solidFill>
                  <a:srgbClr val="00B050"/>
                </a:solidFill>
              </a:rPr>
              <a:t>Рук.проекта</a:t>
            </a:r>
            <a:r>
              <a:rPr lang="ru-RU" b="1" dirty="0" smtClean="0">
                <a:solidFill>
                  <a:srgbClr val="00B050"/>
                </a:solidFill>
              </a:rPr>
              <a:t>: </a:t>
            </a:r>
            <a:r>
              <a:rPr lang="ru-RU" b="1" dirty="0" err="1" smtClean="0">
                <a:solidFill>
                  <a:srgbClr val="00B050"/>
                </a:solidFill>
              </a:rPr>
              <a:t>Карданова</a:t>
            </a:r>
            <a:r>
              <a:rPr lang="ru-RU" b="1" dirty="0" smtClean="0">
                <a:solidFill>
                  <a:srgbClr val="00B050"/>
                </a:solidFill>
              </a:rPr>
              <a:t> Е.Ю.</a:t>
            </a:r>
            <a:endParaRPr lang="en-US" b="1" dirty="0" smtClean="0">
              <a:solidFill>
                <a:srgbClr val="00B05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002833" y="861144"/>
            <a:ext cx="4041775" cy="479822"/>
          </a:xfrm>
        </p:spPr>
        <p:txBody>
          <a:bodyPr/>
          <a:lstStyle/>
          <a:p>
            <a:r>
              <a:rPr lang="ru-RU" dirty="0" smtClean="0">
                <a:solidFill>
                  <a:srgbClr val="A8246F"/>
                </a:solidFill>
              </a:rPr>
              <a:t>Сентябрь</a:t>
            </a:r>
            <a:endParaRPr lang="ru-RU" dirty="0">
              <a:solidFill>
                <a:srgbClr val="A8246F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572000" y="1484982"/>
            <a:ext cx="4464496" cy="3030984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70C0"/>
                </a:solidFill>
              </a:rPr>
              <a:t>3. Независимая </a:t>
            </a:r>
            <a:r>
              <a:rPr lang="ru-RU" b="1" dirty="0">
                <a:solidFill>
                  <a:srgbClr val="0070C0"/>
                </a:solidFill>
              </a:rPr>
              <a:t>оценка качества знаний учащихся </a:t>
            </a:r>
            <a:endParaRPr lang="ru-RU" b="1" dirty="0" smtClean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2060"/>
                </a:solidFill>
              </a:rPr>
              <a:t>7, 8 </a:t>
            </a:r>
            <a:r>
              <a:rPr lang="ru-RU" b="1" dirty="0">
                <a:solidFill>
                  <a:srgbClr val="002060"/>
                </a:solidFill>
              </a:rPr>
              <a:t>классов </a:t>
            </a:r>
            <a:r>
              <a:rPr lang="ru-RU" b="1" dirty="0">
                <a:solidFill>
                  <a:srgbClr val="0070C0"/>
                </a:solidFill>
              </a:rPr>
              <a:t>по русскому языку, математике, физике, истории, обществознанию, биологии в рамках </a:t>
            </a:r>
            <a:r>
              <a:rPr lang="ru-RU" b="1" dirty="0" smtClean="0">
                <a:solidFill>
                  <a:srgbClr val="0070C0"/>
                </a:solidFill>
              </a:rPr>
              <a:t>КС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(Спасский,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Пестречинский районы)</a:t>
            </a:r>
            <a:endParaRPr lang="ru-RU" b="1" dirty="0">
              <a:solidFill>
                <a:srgbClr val="002060"/>
              </a:solidFill>
            </a:endParaRPr>
          </a:p>
          <a:p>
            <a:pPr marL="457200" indent="-457200">
              <a:spcBef>
                <a:spcPts val="0"/>
              </a:spcBef>
              <a:buAutoNum type="arabicPeriod"/>
            </a:pP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9" name="Picture 2" descr="C:\Users\Afanaseva\Desktop\са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34" y="99030"/>
            <a:ext cx="676250" cy="67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20272" y="4530154"/>
            <a:ext cx="2133600" cy="273844"/>
          </a:xfrm>
        </p:spPr>
        <p:txBody>
          <a:bodyPr/>
          <a:lstStyle/>
          <a:p>
            <a:pPr>
              <a:defRPr/>
            </a:pPr>
            <a:fld id="{3D8567F5-858E-4E7B-8B08-27FEE6681E58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87421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93" y="8"/>
            <a:ext cx="9192896" cy="5164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244" y="195486"/>
            <a:ext cx="8569268" cy="936103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Стартовая диагностика детей на входе </a:t>
            </a:r>
            <a:r>
              <a:rPr lang="ru-RU" sz="3200" b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в </a:t>
            </a:r>
            <a:r>
              <a:rPr lang="ru-RU" sz="32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начальную </a:t>
            </a:r>
            <a:r>
              <a:rPr lang="ru-RU" sz="3200" b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школу (</a:t>
            </a:r>
            <a:r>
              <a:rPr lang="en-GB" sz="3200" b="1" dirty="0" err="1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iPIPS</a:t>
            </a:r>
            <a:r>
              <a:rPr lang="en-GB" sz="32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)</a:t>
            </a:r>
            <a:endParaRPr lang="ru-RU" sz="3200" b="1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5" name="Picture 2" descr="C:\Users\Afanaseva\Desktop\са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34" y="99030"/>
            <a:ext cx="676252" cy="67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3"/>
          <p:cNvSpPr txBox="1">
            <a:spLocks/>
          </p:cNvSpPr>
          <p:nvPr/>
        </p:nvSpPr>
        <p:spPr>
          <a:xfrm>
            <a:off x="6974905" y="4515969"/>
            <a:ext cx="2133600" cy="273844"/>
          </a:xfrm>
          <a:prstGeom prst="rect">
            <a:avLst/>
          </a:prstGeom>
        </p:spPr>
        <p:txBody>
          <a:bodyPr vert="horz" lIns="91409" tIns="45705" rIns="91409" bIns="45705" rtlCol="0" anchor="ctr"/>
          <a:lstStyle>
            <a:defPPr>
              <a:defRPr lang="ru-RU"/>
            </a:defPPr>
            <a:lvl1pPr marL="0" algn="r" defTabSz="914063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22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63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09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24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45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167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20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228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5E0CB1-8A1B-4CAB-B415-0D442957130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61" y="1419623"/>
            <a:ext cx="184731" cy="353945"/>
          </a:xfrm>
          <a:prstGeom prst="rect">
            <a:avLst/>
          </a:prstGeom>
          <a:noFill/>
        </p:spPr>
        <p:txBody>
          <a:bodyPr wrap="none" lIns="91440" tIns="45721" rIns="91440" bIns="45721" rtlCol="0">
            <a:spAutoFit/>
          </a:bodyPr>
          <a:lstStyle/>
          <a:p>
            <a:pPr defTabSz="914397"/>
            <a:endParaRPr lang="ru-RU" sz="17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6498" y="1275606"/>
            <a:ext cx="8739900" cy="3385544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 algn="just" defTabSz="914397">
              <a:buClr>
                <a:srgbClr val="A8246F"/>
              </a:buClr>
            </a:pPr>
            <a:r>
              <a:rPr lang="ru-RU" sz="2400" b="1" dirty="0">
                <a:solidFill>
                  <a:srgbClr val="0070C0"/>
                </a:solidFill>
              </a:rPr>
              <a:t>Набор заданий, используемый для диагностики ребенка, 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pPr algn="just" defTabSz="914397">
              <a:buClr>
                <a:srgbClr val="A8246F"/>
              </a:buClr>
            </a:pPr>
            <a:r>
              <a:rPr lang="ru-RU" sz="2400" b="1" dirty="0" smtClean="0">
                <a:solidFill>
                  <a:srgbClr val="0070C0"/>
                </a:solidFill>
              </a:rPr>
              <a:t>включает </a:t>
            </a:r>
            <a:r>
              <a:rPr lang="ru-RU" sz="2400" b="1" dirty="0">
                <a:solidFill>
                  <a:srgbClr val="0070C0"/>
                </a:solidFill>
              </a:rPr>
              <a:t>в себя несколько блоков</a:t>
            </a:r>
            <a:r>
              <a:rPr lang="ru-RU" sz="2400" b="1" dirty="0" smtClean="0">
                <a:solidFill>
                  <a:srgbClr val="0070C0"/>
                </a:solidFill>
              </a:rPr>
              <a:t>:</a:t>
            </a:r>
          </a:p>
          <a:p>
            <a:pPr marL="342900" indent="-342900" algn="just" defTabSz="914397">
              <a:buClr>
                <a:srgbClr val="A8246F"/>
              </a:buClr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70C0"/>
                </a:solidFill>
              </a:rPr>
              <a:t>письмо </a:t>
            </a:r>
            <a:r>
              <a:rPr lang="ru-RU" sz="2400" b="1" dirty="0">
                <a:solidFill>
                  <a:srgbClr val="0070C0"/>
                </a:solidFill>
              </a:rPr>
              <a:t>– (задание, призванное оценить умение ребенка писать</a:t>
            </a:r>
            <a:r>
              <a:rPr lang="ru-RU" sz="2400" b="1" dirty="0" smtClean="0">
                <a:solidFill>
                  <a:srgbClr val="0070C0"/>
                </a:solidFill>
              </a:rPr>
              <a:t>)</a:t>
            </a:r>
          </a:p>
          <a:p>
            <a:pPr marL="342900" indent="-342900" algn="just" defTabSz="914397">
              <a:buClr>
                <a:srgbClr val="A8246F"/>
              </a:buClr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0070C0"/>
                </a:solidFill>
              </a:rPr>
              <a:t>с</a:t>
            </a:r>
            <a:r>
              <a:rPr lang="ru-RU" sz="2400" b="1" dirty="0" smtClean="0">
                <a:solidFill>
                  <a:srgbClr val="0070C0"/>
                </a:solidFill>
              </a:rPr>
              <a:t>ловарный запас</a:t>
            </a:r>
          </a:p>
          <a:p>
            <a:pPr marL="342900" indent="-342900" algn="just" defTabSz="914397">
              <a:buClr>
                <a:srgbClr val="A8246F"/>
              </a:buClr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0070C0"/>
                </a:solidFill>
              </a:rPr>
              <a:t>ф</a:t>
            </a:r>
            <a:r>
              <a:rPr lang="ru-RU" sz="2400" b="1" dirty="0" smtClean="0">
                <a:solidFill>
                  <a:srgbClr val="0070C0"/>
                </a:solidFill>
              </a:rPr>
              <a:t>онематический блок</a:t>
            </a:r>
          </a:p>
          <a:p>
            <a:pPr marL="342900" indent="-342900" algn="just" defTabSz="914397">
              <a:buClr>
                <a:srgbClr val="A8246F"/>
              </a:buClr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0070C0"/>
                </a:solidFill>
              </a:rPr>
              <a:t>п</a:t>
            </a:r>
            <a:r>
              <a:rPr lang="ru-RU" sz="2400" b="1" dirty="0" smtClean="0">
                <a:solidFill>
                  <a:srgbClr val="0070C0"/>
                </a:solidFill>
              </a:rPr>
              <a:t>редставления </a:t>
            </a:r>
            <a:r>
              <a:rPr lang="ru-RU" sz="2400" b="1" dirty="0">
                <a:solidFill>
                  <a:srgbClr val="0070C0"/>
                </a:solidFill>
              </a:rPr>
              <a:t>о </a:t>
            </a:r>
            <a:r>
              <a:rPr lang="ru-RU" sz="2400" b="1" dirty="0" smtClean="0">
                <a:solidFill>
                  <a:srgbClr val="0070C0"/>
                </a:solidFill>
              </a:rPr>
              <a:t>чтении</a:t>
            </a:r>
          </a:p>
          <a:p>
            <a:pPr marL="342900" indent="-342900" algn="just" defTabSz="914397">
              <a:buClr>
                <a:srgbClr val="A8246F"/>
              </a:buClr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0070C0"/>
                </a:solidFill>
              </a:rPr>
              <a:t>п</a:t>
            </a:r>
            <a:r>
              <a:rPr lang="ru-RU" sz="2400" b="1" dirty="0" smtClean="0">
                <a:solidFill>
                  <a:srgbClr val="0070C0"/>
                </a:solidFill>
              </a:rPr>
              <a:t>редставления </a:t>
            </a:r>
            <a:r>
              <a:rPr lang="ru-RU" sz="2400" b="1" dirty="0">
                <a:solidFill>
                  <a:srgbClr val="0070C0"/>
                </a:solidFill>
              </a:rPr>
              <a:t>о математике </a:t>
            </a:r>
          </a:p>
          <a:p>
            <a:pPr defTabSz="914397"/>
            <a:endParaRPr lang="ru-RU" sz="2200" b="1" dirty="0">
              <a:solidFill>
                <a:srgbClr val="4BACC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749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391" y="-20539"/>
            <a:ext cx="9192896" cy="5164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732" y="153261"/>
            <a:ext cx="8569268" cy="564058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Результаты </a:t>
            </a:r>
            <a:r>
              <a:rPr lang="ru-RU" sz="3200" b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исследования </a:t>
            </a:r>
            <a:r>
              <a:rPr lang="ru-RU" sz="32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первоклассников</a:t>
            </a:r>
          </a:p>
        </p:txBody>
      </p:sp>
      <p:pic>
        <p:nvPicPr>
          <p:cNvPr id="5" name="Picture 2" descr="C:\Users\Afanaseva\Desktop\са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34" y="99030"/>
            <a:ext cx="676252" cy="67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3"/>
          <p:cNvSpPr txBox="1">
            <a:spLocks/>
          </p:cNvSpPr>
          <p:nvPr/>
        </p:nvSpPr>
        <p:spPr>
          <a:xfrm>
            <a:off x="6974905" y="4515969"/>
            <a:ext cx="2133600" cy="273844"/>
          </a:xfrm>
          <a:prstGeom prst="rect">
            <a:avLst/>
          </a:prstGeom>
        </p:spPr>
        <p:txBody>
          <a:bodyPr vert="horz" lIns="91409" tIns="45705" rIns="91409" bIns="45705" rtlCol="0" anchor="ctr"/>
          <a:lstStyle>
            <a:defPPr>
              <a:defRPr lang="ru-RU"/>
            </a:defPPr>
            <a:lvl1pPr marL="0" algn="r" defTabSz="914063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22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63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09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24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45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167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20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228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5E0CB1-8A1B-4CAB-B415-0D442957130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61" y="1419623"/>
            <a:ext cx="184731" cy="353945"/>
          </a:xfrm>
          <a:prstGeom prst="rect">
            <a:avLst/>
          </a:prstGeom>
          <a:noFill/>
        </p:spPr>
        <p:txBody>
          <a:bodyPr wrap="none" lIns="91440" tIns="45721" rIns="91440" bIns="45721" rtlCol="0">
            <a:spAutoFit/>
          </a:bodyPr>
          <a:lstStyle/>
          <a:p>
            <a:pPr defTabSz="914397"/>
            <a:endParaRPr lang="ru-RU" sz="1700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13786" y="816913"/>
            <a:ext cx="19261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i="1" dirty="0">
                <a:solidFill>
                  <a:srgbClr val="FF0000"/>
                </a:solidFill>
              </a:rPr>
              <a:t>Умение писать</a:t>
            </a: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68"/>
          <a:stretch>
            <a:fillRect/>
          </a:stretch>
        </p:blipFill>
        <p:spPr bwMode="auto">
          <a:xfrm>
            <a:off x="4139952" y="825896"/>
            <a:ext cx="4824536" cy="396391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51334" y="1217023"/>
            <a:ext cx="406062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70C0"/>
                </a:solidFill>
              </a:rPr>
              <a:t>более </a:t>
            </a:r>
            <a:r>
              <a:rPr lang="ru-RU" sz="2000" b="1" dirty="0">
                <a:solidFill>
                  <a:srgbClr val="FF0000"/>
                </a:solidFill>
              </a:rPr>
              <a:t>40%</a:t>
            </a:r>
            <a:r>
              <a:rPr lang="ru-RU" sz="2000" b="1" dirty="0">
                <a:solidFill>
                  <a:srgbClr val="0070C0"/>
                </a:solidFill>
              </a:rPr>
              <a:t> детей способны написать свое имя </a:t>
            </a:r>
            <a:r>
              <a:rPr lang="ru-RU" sz="2000" b="1" dirty="0" smtClean="0">
                <a:solidFill>
                  <a:srgbClr val="0070C0"/>
                </a:solidFill>
              </a:rPr>
              <a:t>                                    (</a:t>
            </a:r>
            <a:r>
              <a:rPr lang="ru-RU" sz="2000" b="1" dirty="0">
                <a:solidFill>
                  <a:srgbClr val="0070C0"/>
                </a:solidFill>
              </a:rPr>
              <a:t>и фамилию) разборчиво, понятно и </a:t>
            </a:r>
            <a:r>
              <a:rPr lang="ru-RU" sz="2000" b="1" dirty="0" smtClean="0">
                <a:solidFill>
                  <a:srgbClr val="0070C0"/>
                </a:solidFill>
              </a:rPr>
              <a:t>красиво;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FF0000"/>
                </a:solidFill>
              </a:rPr>
              <a:t>42</a:t>
            </a:r>
            <a:r>
              <a:rPr lang="ru-RU" sz="2000" b="1" dirty="0">
                <a:solidFill>
                  <a:srgbClr val="FF0000"/>
                </a:solidFill>
              </a:rPr>
              <a:t>%</a:t>
            </a:r>
            <a:r>
              <a:rPr lang="ru-RU" sz="2000" b="1" dirty="0">
                <a:solidFill>
                  <a:srgbClr val="0070C0"/>
                </a:solidFill>
              </a:rPr>
              <a:t>  пишут достаточно </a:t>
            </a:r>
            <a:r>
              <a:rPr lang="ru-RU" sz="2000" b="1" dirty="0" smtClean="0">
                <a:solidFill>
                  <a:srgbClr val="0070C0"/>
                </a:solidFill>
              </a:rPr>
              <a:t>хорошо;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FF0000"/>
                </a:solidFill>
              </a:rPr>
              <a:t>4%</a:t>
            </a:r>
            <a:r>
              <a:rPr lang="ru-RU" sz="2000" b="1" dirty="0" smtClean="0">
                <a:solidFill>
                  <a:srgbClr val="0070C0"/>
                </a:solidFill>
              </a:rPr>
              <a:t> совсем </a:t>
            </a:r>
            <a:r>
              <a:rPr lang="ru-RU" sz="2000" b="1" dirty="0">
                <a:solidFill>
                  <a:srgbClr val="0070C0"/>
                </a:solidFill>
              </a:rPr>
              <a:t>не умеют </a:t>
            </a:r>
            <a:r>
              <a:rPr lang="ru-RU" sz="2000" b="1" dirty="0" smtClean="0">
                <a:solidFill>
                  <a:srgbClr val="0070C0"/>
                </a:solidFill>
              </a:rPr>
              <a:t>писать.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2000" b="1" dirty="0" smtClean="0">
              <a:solidFill>
                <a:srgbClr val="0070C0"/>
              </a:solidFill>
            </a:endParaRPr>
          </a:p>
          <a:p>
            <a:r>
              <a:rPr lang="ru-RU" sz="2000" b="1" dirty="0">
                <a:solidFill>
                  <a:srgbClr val="0070C0"/>
                </a:solidFill>
              </a:rPr>
              <a:t>по сравнению с 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>
                <a:solidFill>
                  <a:srgbClr val="0070C0"/>
                </a:solidFill>
              </a:rPr>
              <a:t>2014 </a:t>
            </a:r>
            <a:r>
              <a:rPr lang="ru-RU" sz="2000" b="1" dirty="0" smtClean="0">
                <a:solidFill>
                  <a:srgbClr val="0070C0"/>
                </a:solidFill>
              </a:rPr>
              <a:t>г., </a:t>
            </a:r>
            <a:r>
              <a:rPr lang="ru-RU" sz="2000" b="1" dirty="0">
                <a:solidFill>
                  <a:srgbClr val="0070C0"/>
                </a:solidFill>
              </a:rPr>
              <a:t>дети, пришедшие в школу в 2016 г., </a:t>
            </a:r>
            <a:r>
              <a:rPr lang="ru-RU" sz="2000" b="1" dirty="0" smtClean="0">
                <a:solidFill>
                  <a:srgbClr val="0070C0"/>
                </a:solidFill>
              </a:rPr>
              <a:t>пишут </a:t>
            </a:r>
            <a:r>
              <a:rPr lang="ru-RU" sz="2000" b="1" dirty="0">
                <a:solidFill>
                  <a:srgbClr val="0070C0"/>
                </a:solidFill>
              </a:rPr>
              <a:t>на более высоком уровне</a:t>
            </a:r>
          </a:p>
        </p:txBody>
      </p:sp>
    </p:spTree>
    <p:extLst>
      <p:ext uri="{BB962C8B-B14F-4D97-AF65-F5344CB8AC3E}">
        <p14:creationId xmlns:p14="http://schemas.microsoft.com/office/powerpoint/2010/main" val="23959999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539"/>
            <a:ext cx="9096756" cy="5164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425" y="99030"/>
            <a:ext cx="8569268" cy="564058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Результаты </a:t>
            </a:r>
            <a:r>
              <a:rPr lang="ru-RU" sz="3200" b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исследования </a:t>
            </a:r>
            <a:r>
              <a:rPr lang="ru-RU" sz="32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первоклассников</a:t>
            </a:r>
          </a:p>
        </p:txBody>
      </p:sp>
      <p:pic>
        <p:nvPicPr>
          <p:cNvPr id="5" name="Picture 2" descr="C:\Users\Afanaseva\Desktop\са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34" y="99030"/>
            <a:ext cx="676252" cy="67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3"/>
          <p:cNvSpPr txBox="1">
            <a:spLocks/>
          </p:cNvSpPr>
          <p:nvPr/>
        </p:nvSpPr>
        <p:spPr>
          <a:xfrm>
            <a:off x="6974905" y="4515969"/>
            <a:ext cx="2133600" cy="273844"/>
          </a:xfrm>
          <a:prstGeom prst="rect">
            <a:avLst/>
          </a:prstGeom>
        </p:spPr>
        <p:txBody>
          <a:bodyPr vert="horz" lIns="91409" tIns="45705" rIns="91409" bIns="45705" rtlCol="0" anchor="ctr"/>
          <a:lstStyle>
            <a:defPPr>
              <a:defRPr lang="ru-RU"/>
            </a:defPPr>
            <a:lvl1pPr marL="0" algn="r" defTabSz="914063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22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63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09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24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45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167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20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228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5E0CB1-8A1B-4CAB-B415-0D442957130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61" y="1419623"/>
            <a:ext cx="184731" cy="353945"/>
          </a:xfrm>
          <a:prstGeom prst="rect">
            <a:avLst/>
          </a:prstGeom>
          <a:noFill/>
        </p:spPr>
        <p:txBody>
          <a:bodyPr wrap="none" lIns="91440" tIns="45721" rIns="91440" bIns="45721" rtlCol="0">
            <a:spAutoFit/>
          </a:bodyPr>
          <a:lstStyle/>
          <a:p>
            <a:pPr defTabSz="914397"/>
            <a:endParaRPr lang="ru-RU" sz="1700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20299" y="816913"/>
            <a:ext cx="21130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i="1" dirty="0">
                <a:solidFill>
                  <a:srgbClr val="FF0000"/>
                </a:solidFill>
              </a:rPr>
              <a:t>Словарный запас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51334" y="1217023"/>
            <a:ext cx="406062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70C0"/>
                </a:solidFill>
              </a:rPr>
              <a:t>более </a:t>
            </a:r>
            <a:r>
              <a:rPr lang="ru-RU" sz="2000" b="1" dirty="0">
                <a:solidFill>
                  <a:srgbClr val="FF0000"/>
                </a:solidFill>
              </a:rPr>
              <a:t>30%</a:t>
            </a:r>
            <a:r>
              <a:rPr lang="ru-RU" sz="2000" b="1" dirty="0">
                <a:solidFill>
                  <a:srgbClr val="0070C0"/>
                </a:solidFill>
              </a:rPr>
              <a:t> детей имеют пассивный </a:t>
            </a:r>
            <a:r>
              <a:rPr lang="ru-RU" sz="2000" b="1" dirty="0" smtClean="0">
                <a:solidFill>
                  <a:srgbClr val="0070C0"/>
                </a:solidFill>
              </a:rPr>
              <a:t>словарный;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70C0"/>
                </a:solidFill>
              </a:rPr>
              <a:t>о</a:t>
            </a:r>
            <a:r>
              <a:rPr lang="ru-RU" sz="2000" b="1" dirty="0" smtClean="0">
                <a:solidFill>
                  <a:srgbClr val="0070C0"/>
                </a:solidFill>
              </a:rPr>
              <a:t>коло </a:t>
            </a:r>
            <a:r>
              <a:rPr lang="ru-RU" sz="2000" b="1" dirty="0">
                <a:solidFill>
                  <a:srgbClr val="FF0000"/>
                </a:solidFill>
              </a:rPr>
              <a:t>20%</a:t>
            </a:r>
            <a:r>
              <a:rPr lang="ru-RU" sz="2000" b="1" dirty="0">
                <a:solidFill>
                  <a:srgbClr val="0070C0"/>
                </a:solidFill>
              </a:rPr>
              <a:t> демонстрируют богатый словарный </a:t>
            </a:r>
            <a:r>
              <a:rPr lang="ru-RU" sz="2000" b="1" dirty="0" smtClean="0">
                <a:solidFill>
                  <a:srgbClr val="0070C0"/>
                </a:solidFill>
              </a:rPr>
              <a:t>запас.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2000" b="1" dirty="0" smtClean="0">
              <a:solidFill>
                <a:srgbClr val="0070C0"/>
              </a:solidFill>
            </a:endParaRPr>
          </a:p>
          <a:p>
            <a:r>
              <a:rPr lang="ru-RU" sz="2000" b="1" dirty="0" smtClean="0">
                <a:solidFill>
                  <a:srgbClr val="0070C0"/>
                </a:solidFill>
              </a:rPr>
              <a:t>по </a:t>
            </a:r>
            <a:r>
              <a:rPr lang="ru-RU" sz="2000" b="1" dirty="0">
                <a:solidFill>
                  <a:srgbClr val="0070C0"/>
                </a:solidFill>
              </a:rPr>
              <a:t>сравнению с 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>
                <a:solidFill>
                  <a:srgbClr val="0070C0"/>
                </a:solidFill>
              </a:rPr>
              <a:t>2014 </a:t>
            </a:r>
            <a:r>
              <a:rPr lang="ru-RU" sz="2000" b="1" dirty="0" smtClean="0">
                <a:solidFill>
                  <a:srgbClr val="0070C0"/>
                </a:solidFill>
              </a:rPr>
              <a:t>г., </a:t>
            </a:r>
            <a:r>
              <a:rPr lang="ru-RU" sz="2000" b="1" dirty="0">
                <a:solidFill>
                  <a:srgbClr val="0070C0"/>
                </a:solidFill>
              </a:rPr>
              <a:t>дети, пришедшие в школу в 2016 г., чаще имеют пассивный словарный запас на более высоком уровне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68"/>
          <a:stretch>
            <a:fillRect/>
          </a:stretch>
        </p:blipFill>
        <p:spPr bwMode="auto">
          <a:xfrm>
            <a:off x="3851920" y="816913"/>
            <a:ext cx="5292080" cy="40163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64354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97" y="-20539"/>
            <a:ext cx="9192896" cy="5164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244" y="279501"/>
            <a:ext cx="8569268" cy="564058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Результаты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исследования 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первоклассников</a:t>
            </a:r>
          </a:p>
        </p:txBody>
      </p:sp>
      <p:pic>
        <p:nvPicPr>
          <p:cNvPr id="5" name="Picture 2" descr="C:\Users\Afanaseva\Desktop\са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34" y="99030"/>
            <a:ext cx="676252" cy="67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3"/>
          <p:cNvSpPr txBox="1">
            <a:spLocks/>
          </p:cNvSpPr>
          <p:nvPr/>
        </p:nvSpPr>
        <p:spPr>
          <a:xfrm>
            <a:off x="6974905" y="4515969"/>
            <a:ext cx="2133600" cy="273844"/>
          </a:xfrm>
          <a:prstGeom prst="rect">
            <a:avLst/>
          </a:prstGeom>
        </p:spPr>
        <p:txBody>
          <a:bodyPr vert="horz" lIns="91409" tIns="45705" rIns="91409" bIns="45705" rtlCol="0" anchor="ctr"/>
          <a:lstStyle>
            <a:defPPr>
              <a:defRPr lang="ru-RU"/>
            </a:defPPr>
            <a:lvl1pPr marL="0" algn="r" defTabSz="914063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22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63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09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24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45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167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20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228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5E0CB1-8A1B-4CAB-B415-0D442957130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61" y="1419623"/>
            <a:ext cx="184731" cy="353945"/>
          </a:xfrm>
          <a:prstGeom prst="rect">
            <a:avLst/>
          </a:prstGeom>
          <a:noFill/>
        </p:spPr>
        <p:txBody>
          <a:bodyPr wrap="none" lIns="91440" tIns="45721" rIns="91440" bIns="45721" rtlCol="0">
            <a:spAutoFit/>
          </a:bodyPr>
          <a:lstStyle/>
          <a:p>
            <a:pPr defTabSz="914397"/>
            <a:endParaRPr lang="ru-RU" sz="1700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45282" y="816913"/>
            <a:ext cx="10631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i="1" dirty="0">
                <a:solidFill>
                  <a:srgbClr val="FF0000"/>
                </a:solidFill>
              </a:rPr>
              <a:t>Чтение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51334" y="1217023"/>
            <a:ext cx="406062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FF0000"/>
                </a:solidFill>
              </a:rPr>
              <a:t>19%</a:t>
            </a:r>
            <a:r>
              <a:rPr lang="ru-RU" sz="2000" b="1" dirty="0">
                <a:solidFill>
                  <a:srgbClr val="0070C0"/>
                </a:solidFill>
              </a:rPr>
              <a:t> учащихся не смогли прочесть ни одного </a:t>
            </a:r>
            <a:r>
              <a:rPr lang="ru-RU" sz="2000" b="1" dirty="0" smtClean="0">
                <a:solidFill>
                  <a:srgbClr val="0070C0"/>
                </a:solidFill>
              </a:rPr>
              <a:t>слова;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70C0"/>
                </a:solidFill>
              </a:rPr>
              <a:t>б</a:t>
            </a:r>
            <a:r>
              <a:rPr lang="ru-RU" sz="2000" b="1" dirty="0" smtClean="0">
                <a:solidFill>
                  <a:srgbClr val="0070C0"/>
                </a:solidFill>
              </a:rPr>
              <a:t>олее </a:t>
            </a:r>
            <a:r>
              <a:rPr lang="ru-RU" sz="2000" b="1" dirty="0">
                <a:solidFill>
                  <a:srgbClr val="FF0000"/>
                </a:solidFill>
              </a:rPr>
              <a:t>70%</a:t>
            </a:r>
            <a:r>
              <a:rPr lang="ru-RU" sz="2000" b="1" dirty="0">
                <a:solidFill>
                  <a:srgbClr val="0070C0"/>
                </a:solidFill>
              </a:rPr>
              <a:t> детей </a:t>
            </a:r>
            <a:r>
              <a:rPr lang="ru-RU" sz="2000" b="1" dirty="0" smtClean="0">
                <a:solidFill>
                  <a:srgbClr val="0070C0"/>
                </a:solidFill>
              </a:rPr>
              <a:t>смогли </a:t>
            </a:r>
            <a:r>
              <a:rPr lang="ru-RU" sz="2000" b="1" dirty="0">
                <a:solidFill>
                  <a:srgbClr val="0070C0"/>
                </a:solidFill>
              </a:rPr>
              <a:t>прочесть более половины всех слов в </a:t>
            </a:r>
            <a:r>
              <a:rPr lang="ru-RU" sz="2000" b="1" dirty="0" smtClean="0">
                <a:solidFill>
                  <a:srgbClr val="0070C0"/>
                </a:solidFill>
              </a:rPr>
              <a:t>задании;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70C0"/>
                </a:solidFill>
              </a:rPr>
              <a:t> почти </a:t>
            </a:r>
            <a:r>
              <a:rPr lang="ru-RU" sz="2000" b="1" dirty="0">
                <a:solidFill>
                  <a:srgbClr val="FF0000"/>
                </a:solidFill>
              </a:rPr>
              <a:t>50%</a:t>
            </a:r>
            <a:r>
              <a:rPr lang="ru-RU" sz="2000" b="1" dirty="0">
                <a:solidFill>
                  <a:srgbClr val="0070C0"/>
                </a:solidFill>
              </a:rPr>
              <a:t> первоклассников смогли прочесть практически весь предложенный текст без ошибок. 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67"/>
          <a:stretch>
            <a:fillRect/>
          </a:stretch>
        </p:blipFill>
        <p:spPr bwMode="auto">
          <a:xfrm>
            <a:off x="4355976" y="866464"/>
            <a:ext cx="4685402" cy="392334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71888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7128</TotalTime>
  <Words>1506</Words>
  <Application>Microsoft Office PowerPoint</Application>
  <PresentationFormat>Экран (16:9)</PresentationFormat>
  <Paragraphs>252</Paragraphs>
  <Slides>25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25</vt:i4>
      </vt:variant>
    </vt:vector>
  </HeadingPairs>
  <TitlesOfParts>
    <vt:vector size="28" baseType="lpstr">
      <vt:lpstr>1_Тема Office</vt:lpstr>
      <vt:lpstr>3_Тема Office</vt:lpstr>
      <vt:lpstr>4_Тема Office</vt:lpstr>
      <vt:lpstr>Презентация PowerPoint</vt:lpstr>
      <vt:lpstr>Внутренний контроль  1.Директорские контрольные работы по итогам  I четверти (осенние каникулы с 31.10.2016 по 06.11.2016,  проведение контрольных работ с 18.10.16 по 21.10.16) 6,7 классы - русский язык, математика    8,9 классы - физика, химия, математика  Контроль: МОУО; оценки выставляются в журнал</vt:lpstr>
      <vt:lpstr>Нормативно-правовая регламентация контрольных мероприятий</vt:lpstr>
      <vt:lpstr>Итоги проверочных мероприятий</vt:lpstr>
      <vt:lpstr>2016-2017 учебный год</vt:lpstr>
      <vt:lpstr>Стартовая диагностика детей на входе  в начальную школу (iPIPS )</vt:lpstr>
      <vt:lpstr>Результаты исследования первоклассников</vt:lpstr>
      <vt:lpstr>Результаты исследования первоклассников</vt:lpstr>
      <vt:lpstr>Результаты исследования первоклассников</vt:lpstr>
      <vt:lpstr>Результаты исследования первоклассников</vt:lpstr>
      <vt:lpstr>Результаты исследования первоклассников</vt:lpstr>
      <vt:lpstr>Результаты исследования первоклассников</vt:lpstr>
      <vt:lpstr>Презентация PowerPoint</vt:lpstr>
      <vt:lpstr>Презентация PowerPoint</vt:lpstr>
      <vt:lpstr>2016-2017 учебный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Сроки и продолжительность итогового сочинения (изложения)</vt:lpstr>
      <vt:lpstr>Презентация PowerPoint</vt:lpstr>
      <vt:lpstr>Тематические направления итогового сочинения  в 2016-2017 учебном году</vt:lpstr>
      <vt:lpstr>Проверка итоговых сочинений (изложений)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NacOtdel</dc:creator>
  <cp:lastModifiedBy>Алсу Дависовна</cp:lastModifiedBy>
  <cp:revision>401</cp:revision>
  <cp:lastPrinted>2016-12-01T07:48:37Z</cp:lastPrinted>
  <dcterms:created xsi:type="dcterms:W3CDTF">2015-08-04T06:20:56Z</dcterms:created>
  <dcterms:modified xsi:type="dcterms:W3CDTF">2016-12-01T11:55:57Z</dcterms:modified>
</cp:coreProperties>
</file>